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Manrope Bold" charset="1" panose="00000000000000000000"/>
      <p:regular r:id="rId40"/>
    </p:embeddedFont>
    <p:embeddedFont>
      <p:font typeface="Manrope Light" charset="1" panose="00000000000000000000"/>
      <p:regular r:id="rId41"/>
    </p:embeddedFont>
    <p:embeddedFont>
      <p:font typeface="Manrope" charset="1" panose="0000000000000000000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Masters/notesMaster1.xml" Type="http://schemas.openxmlformats.org/officeDocument/2006/relationships/notesMaster"/><Relationship Id="rId44" Target="theme/theme2.xml" Type="http://schemas.openxmlformats.org/officeDocument/2006/relationships/theme"/><Relationship Id="rId45" Target="notesSlides/notesSlide1.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07854109229 Beverley Walton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3.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2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jpeg" Type="http://schemas.openxmlformats.org/officeDocument/2006/relationships/image"/><Relationship Id="rId4" Target="../media/image3.png" Type="http://schemas.openxmlformats.org/officeDocument/2006/relationships/image"/><Relationship Id="rId5" Target="../media/image26.png" Type="http://schemas.openxmlformats.org/officeDocument/2006/relationships/image"/><Relationship Id="rId6"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8619313" y="1028700"/>
            <a:ext cx="8639987" cy="8229600"/>
            <a:chOff x="0" y="0"/>
            <a:chExt cx="1338560" cy="1274980"/>
          </a:xfrm>
        </p:grpSpPr>
        <p:sp>
          <p:nvSpPr>
            <p:cNvPr name="Freeform 5" id="5"/>
            <p:cNvSpPr/>
            <p:nvPr/>
          </p:nvSpPr>
          <p:spPr>
            <a:xfrm flipH="false" flipV="false" rot="0">
              <a:off x="0" y="0"/>
              <a:ext cx="1338560" cy="1274980"/>
            </a:xfrm>
            <a:custGeom>
              <a:avLst/>
              <a:gdLst/>
              <a:ahLst/>
              <a:cxnLst/>
              <a:rect r="r" b="b" t="t" l="l"/>
              <a:pathLst>
                <a:path h="1274980" w="1338560">
                  <a:moveTo>
                    <a:pt x="0" y="0"/>
                  </a:moveTo>
                  <a:lnTo>
                    <a:pt x="1338560" y="0"/>
                  </a:lnTo>
                  <a:lnTo>
                    <a:pt x="1338560" y="1274980"/>
                  </a:lnTo>
                  <a:lnTo>
                    <a:pt x="0" y="1274980"/>
                  </a:lnTo>
                  <a:close/>
                </a:path>
              </a:pathLst>
            </a:custGeom>
            <a:blipFill>
              <a:blip r:embed="rId3"/>
              <a:stretch>
                <a:fillRect l="-21482" t="0" r="-21482" b="0"/>
              </a:stretch>
            </a:blipFill>
          </p:spPr>
        </p:sp>
      </p:grpSp>
      <p:sp>
        <p:nvSpPr>
          <p:cNvPr name="Freeform 6" id="6"/>
          <p:cNvSpPr/>
          <p:nvPr/>
        </p:nvSpPr>
        <p:spPr>
          <a:xfrm flipH="false" flipV="false" rot="0">
            <a:off x="1028700" y="7432480"/>
            <a:ext cx="6877257" cy="1825820"/>
          </a:xfrm>
          <a:custGeom>
            <a:avLst/>
            <a:gdLst/>
            <a:ahLst/>
            <a:cxnLst/>
            <a:rect r="r" b="b" t="t" l="l"/>
            <a:pathLst>
              <a:path h="1825820" w="6877257">
                <a:moveTo>
                  <a:pt x="0" y="0"/>
                </a:moveTo>
                <a:lnTo>
                  <a:pt x="6877257" y="0"/>
                </a:lnTo>
                <a:lnTo>
                  <a:pt x="6877257" y="1825820"/>
                </a:lnTo>
                <a:lnTo>
                  <a:pt x="0" y="1825820"/>
                </a:lnTo>
                <a:lnTo>
                  <a:pt x="0" y="0"/>
                </a:lnTo>
                <a:close/>
              </a:path>
            </a:pathLst>
          </a:custGeom>
          <a:blipFill>
            <a:blip r:embed="rId4"/>
            <a:stretch>
              <a:fillRect l="0" t="0" r="0" b="0"/>
            </a:stretch>
          </a:blipFill>
        </p:spPr>
      </p:sp>
      <p:sp>
        <p:nvSpPr>
          <p:cNvPr name="TextBox 7" id="7"/>
          <p:cNvSpPr txBox="true"/>
          <p:nvPr/>
        </p:nvSpPr>
        <p:spPr>
          <a:xfrm rot="0">
            <a:off x="1028700" y="1346674"/>
            <a:ext cx="412328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EROSION</a:t>
            </a:r>
          </a:p>
        </p:txBody>
      </p:sp>
      <p:sp>
        <p:nvSpPr>
          <p:cNvPr name="TextBox 8" id="8"/>
          <p:cNvSpPr txBox="true"/>
          <p:nvPr/>
        </p:nvSpPr>
        <p:spPr>
          <a:xfrm rot="0">
            <a:off x="1028700" y="3506060"/>
            <a:ext cx="5776198" cy="182562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Explore the impact of climate change on our coastlines...</a:t>
            </a:r>
          </a:p>
        </p:txBody>
      </p:sp>
      <p:sp>
        <p:nvSpPr>
          <p:cNvPr name="Freeform 9" id="9"/>
          <p:cNvSpPr/>
          <p:nvPr/>
        </p:nvSpPr>
        <p:spPr>
          <a:xfrm flipH="false" flipV="false" rot="0">
            <a:off x="1028700" y="5425558"/>
            <a:ext cx="4476089" cy="2006921"/>
          </a:xfrm>
          <a:custGeom>
            <a:avLst/>
            <a:gdLst/>
            <a:ahLst/>
            <a:cxnLst/>
            <a:rect r="r" b="b" t="t" l="l"/>
            <a:pathLst>
              <a:path h="2006921" w="4476089">
                <a:moveTo>
                  <a:pt x="0" y="0"/>
                </a:moveTo>
                <a:lnTo>
                  <a:pt x="4476089" y="0"/>
                </a:lnTo>
                <a:lnTo>
                  <a:pt x="4476089" y="2006922"/>
                </a:lnTo>
                <a:lnTo>
                  <a:pt x="0" y="2006922"/>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EROSION</a:t>
            </a:r>
          </a:p>
        </p:txBody>
      </p:sp>
      <p:sp>
        <p:nvSpPr>
          <p:cNvPr name="TextBox 5" id="5"/>
          <p:cNvSpPr txBox="true"/>
          <p:nvPr/>
        </p:nvSpPr>
        <p:spPr>
          <a:xfrm rot="0">
            <a:off x="1028700" y="3098799"/>
            <a:ext cx="8792810"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 process of erosion follows a similar pattern that repeats again and again, year after year.</a:t>
            </a:r>
          </a:p>
          <a:p>
            <a:pPr algn="l">
              <a:lnSpc>
                <a:spcPts val="4899"/>
              </a:lnSpc>
            </a:pPr>
          </a:p>
          <a:p>
            <a:pPr algn="l">
              <a:lnSpc>
                <a:spcPts val="4899"/>
              </a:lnSpc>
            </a:pPr>
            <a:r>
              <a:rPr lang="en-US" sz="3499">
                <a:solidFill>
                  <a:srgbClr val="FFFFFF"/>
                </a:solidFill>
                <a:latin typeface="Manrope"/>
                <a:ea typeface="Manrope"/>
                <a:cs typeface="Manrope"/>
                <a:sym typeface="Manrope"/>
              </a:rPr>
              <a:t>As rocks erode, we get coastal features, many of which you may recognise!</a:t>
            </a:r>
          </a:p>
        </p:txBody>
      </p:sp>
      <p:grpSp>
        <p:nvGrpSpPr>
          <p:cNvPr name="Group 6" id="6"/>
          <p:cNvGrpSpPr/>
          <p:nvPr/>
        </p:nvGrpSpPr>
        <p:grpSpPr>
          <a:xfrm rot="0">
            <a:off x="10269592" y="1028700"/>
            <a:ext cx="6989708" cy="8279604"/>
            <a:chOff x="0" y="0"/>
            <a:chExt cx="536185" cy="635133"/>
          </a:xfrm>
        </p:grpSpPr>
        <p:sp>
          <p:nvSpPr>
            <p:cNvPr name="Freeform 7" id="7"/>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0" r="-110840"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FEATURES OF EROSION</a:t>
            </a:r>
          </a:p>
        </p:txBody>
      </p:sp>
      <p:grpSp>
        <p:nvGrpSpPr>
          <p:cNvPr name="Group 5" id="5"/>
          <p:cNvGrpSpPr/>
          <p:nvPr/>
        </p:nvGrpSpPr>
        <p:grpSpPr>
          <a:xfrm rot="0">
            <a:off x="10269592" y="1028700"/>
            <a:ext cx="6989708" cy="8279604"/>
            <a:chOff x="0" y="0"/>
            <a:chExt cx="536185" cy="635133"/>
          </a:xfrm>
        </p:grpSpPr>
        <p:sp>
          <p:nvSpPr>
            <p:cNvPr name="Freeform 6" id="6"/>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19977" r="0" b="0"/>
              </a:stretch>
            </a:blipFill>
          </p:spPr>
        </p:sp>
      </p:grpSp>
      <p:sp>
        <p:nvSpPr>
          <p:cNvPr name="TextBox 7" id="7"/>
          <p:cNvSpPr txBox="true"/>
          <p:nvPr/>
        </p:nvSpPr>
        <p:spPr>
          <a:xfrm rot="0">
            <a:off x="1028700" y="3518885"/>
            <a:ext cx="8792810" cy="30638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 process starts with a crack forming in the rock...</a:t>
            </a:r>
          </a:p>
          <a:p>
            <a:pPr algn="l">
              <a:lnSpc>
                <a:spcPts val="4899"/>
              </a:lnSpc>
            </a:pPr>
          </a:p>
          <a:p>
            <a:pPr algn="l">
              <a:lnSpc>
                <a:spcPts val="4899"/>
              </a:lnSpc>
            </a:pPr>
          </a:p>
          <a:p>
            <a:pPr algn="l">
              <a:lnSpc>
                <a:spcPts val="489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FEATURES OF EROSION</a:t>
            </a:r>
          </a:p>
        </p:txBody>
      </p:sp>
      <p:grpSp>
        <p:nvGrpSpPr>
          <p:cNvPr name="Group 5" id="5"/>
          <p:cNvGrpSpPr/>
          <p:nvPr/>
        </p:nvGrpSpPr>
        <p:grpSpPr>
          <a:xfrm rot="0">
            <a:off x="10269592" y="1028700"/>
            <a:ext cx="6989708" cy="8279604"/>
            <a:chOff x="0" y="0"/>
            <a:chExt cx="536185" cy="635133"/>
          </a:xfrm>
        </p:grpSpPr>
        <p:sp>
          <p:nvSpPr>
            <p:cNvPr name="Freeform 6" id="6"/>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19977" r="0" b="0"/>
              </a:stretch>
            </a:blipFill>
          </p:spPr>
        </p:sp>
      </p:grpSp>
      <p:sp>
        <p:nvSpPr>
          <p:cNvPr name="TextBox 7" id="7"/>
          <p:cNvSpPr txBox="true"/>
          <p:nvPr/>
        </p:nvSpPr>
        <p:spPr>
          <a:xfrm rot="0">
            <a:off x="1028700" y="3518885"/>
            <a:ext cx="8792810" cy="244475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 waves crashing against the crack widen it over time, until it becomes a cave!</a:t>
            </a:r>
          </a:p>
          <a:p>
            <a:pPr algn="l">
              <a:lnSpc>
                <a:spcPts val="4899"/>
              </a:lnSpc>
            </a:pPr>
          </a:p>
          <a:p>
            <a:pPr algn="l">
              <a:lnSpc>
                <a:spcPts val="4899"/>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FEATURES OF EROSION</a:t>
            </a:r>
          </a:p>
        </p:txBody>
      </p:sp>
      <p:grpSp>
        <p:nvGrpSpPr>
          <p:cNvPr name="Group 5" id="5"/>
          <p:cNvGrpSpPr/>
          <p:nvPr/>
        </p:nvGrpSpPr>
        <p:grpSpPr>
          <a:xfrm rot="0">
            <a:off x="10269592" y="1028700"/>
            <a:ext cx="6989708" cy="8279604"/>
            <a:chOff x="0" y="0"/>
            <a:chExt cx="536185" cy="635133"/>
          </a:xfrm>
        </p:grpSpPr>
        <p:sp>
          <p:nvSpPr>
            <p:cNvPr name="Freeform 6" id="6"/>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19977" r="0" b="0"/>
              </a:stretch>
            </a:blipFill>
          </p:spPr>
        </p:sp>
      </p:grpSp>
      <p:sp>
        <p:nvSpPr>
          <p:cNvPr name="TextBox 7" id="7"/>
          <p:cNvSpPr txBox="true"/>
          <p:nvPr/>
        </p:nvSpPr>
        <p:spPr>
          <a:xfrm rot="0">
            <a:off x="1028700" y="3518885"/>
            <a:ext cx="8792810" cy="244475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Eventually, if the cave is in a headland, the waves can erode the back of the cave and form an arch...</a:t>
            </a:r>
          </a:p>
          <a:p>
            <a:pPr algn="l">
              <a:lnSpc>
                <a:spcPts val="48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FEATURES OF EROSION</a:t>
            </a:r>
          </a:p>
        </p:txBody>
      </p:sp>
      <p:grpSp>
        <p:nvGrpSpPr>
          <p:cNvPr name="Group 5" id="5"/>
          <p:cNvGrpSpPr/>
          <p:nvPr/>
        </p:nvGrpSpPr>
        <p:grpSpPr>
          <a:xfrm rot="0">
            <a:off x="10269592" y="1028700"/>
            <a:ext cx="6989708" cy="8279604"/>
            <a:chOff x="0" y="0"/>
            <a:chExt cx="536185" cy="635133"/>
          </a:xfrm>
        </p:grpSpPr>
        <p:sp>
          <p:nvSpPr>
            <p:cNvPr name="Freeform 6" id="6"/>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19977" r="0" b="0"/>
              </a:stretch>
            </a:blipFill>
          </p:spPr>
        </p:sp>
      </p:grpSp>
      <p:sp>
        <p:nvSpPr>
          <p:cNvPr name="TextBox 7" id="7"/>
          <p:cNvSpPr txBox="true"/>
          <p:nvPr/>
        </p:nvSpPr>
        <p:spPr>
          <a:xfrm rot="0">
            <a:off x="1028700" y="3518885"/>
            <a:ext cx="8792810" cy="12065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This arch collapses eventually, leaving a stack...</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FEATURES OF EROSION</a:t>
            </a:r>
          </a:p>
        </p:txBody>
      </p:sp>
      <p:grpSp>
        <p:nvGrpSpPr>
          <p:cNvPr name="Group 5" id="5"/>
          <p:cNvGrpSpPr/>
          <p:nvPr/>
        </p:nvGrpSpPr>
        <p:grpSpPr>
          <a:xfrm rot="0">
            <a:off x="10269592" y="1028700"/>
            <a:ext cx="6989708" cy="8279604"/>
            <a:chOff x="0" y="0"/>
            <a:chExt cx="536185" cy="635133"/>
          </a:xfrm>
        </p:grpSpPr>
        <p:sp>
          <p:nvSpPr>
            <p:cNvPr name="Freeform 6" id="6"/>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19977" r="0" b="0"/>
              </a:stretch>
            </a:blipFill>
          </p:spPr>
        </p:sp>
      </p:grpSp>
      <p:sp>
        <p:nvSpPr>
          <p:cNvPr name="TextBox 7" id="7"/>
          <p:cNvSpPr txBox="true"/>
          <p:nvPr/>
        </p:nvSpPr>
        <p:spPr>
          <a:xfrm rot="0">
            <a:off x="1028700" y="3518885"/>
            <a:ext cx="8792810" cy="244475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The stack eventually collapses into a stump, and the stump slowly erodes away until nothing is left. Then, the whole process starts all over again!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THE PROBLEM</a:t>
            </a:r>
          </a:p>
        </p:txBody>
      </p:sp>
      <p:grpSp>
        <p:nvGrpSpPr>
          <p:cNvPr name="Group 5" id="5"/>
          <p:cNvGrpSpPr/>
          <p:nvPr/>
        </p:nvGrpSpPr>
        <p:grpSpPr>
          <a:xfrm rot="0">
            <a:off x="10269592" y="1028700"/>
            <a:ext cx="6989708" cy="8279604"/>
            <a:chOff x="0" y="0"/>
            <a:chExt cx="536185" cy="635133"/>
          </a:xfrm>
        </p:grpSpPr>
        <p:sp>
          <p:nvSpPr>
            <p:cNvPr name="Freeform 6" id="6"/>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0" r="-78798" b="0"/>
              </a:stretch>
            </a:blipFill>
          </p:spPr>
        </p:sp>
      </p:grpSp>
      <p:sp>
        <p:nvSpPr>
          <p:cNvPr name="TextBox 7" id="7"/>
          <p:cNvSpPr txBox="true"/>
          <p:nvPr/>
        </p:nvSpPr>
        <p:spPr>
          <a:xfrm rot="0">
            <a:off x="1028700" y="3518885"/>
            <a:ext cx="8792810"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Climate change is causing bigger storms, and the sea level is rising. This means our coasts are eroding faster than before. Lots of businesses, homes, roads, and other important places are built near the coast. So, faster erosion is a big problem!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THE SOLUTION</a:t>
            </a:r>
          </a:p>
        </p:txBody>
      </p:sp>
      <p:grpSp>
        <p:nvGrpSpPr>
          <p:cNvPr name="Group 5" id="5"/>
          <p:cNvGrpSpPr/>
          <p:nvPr/>
        </p:nvGrpSpPr>
        <p:grpSpPr>
          <a:xfrm rot="0">
            <a:off x="10269592" y="1028700"/>
            <a:ext cx="6989708" cy="8279604"/>
            <a:chOff x="0" y="0"/>
            <a:chExt cx="536185" cy="635133"/>
          </a:xfrm>
        </p:grpSpPr>
        <p:sp>
          <p:nvSpPr>
            <p:cNvPr name="Freeform 6" id="6"/>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74981" t="0" r="-35859" b="0"/>
              </a:stretch>
            </a:blipFill>
          </p:spPr>
        </p:sp>
      </p:grpSp>
      <p:sp>
        <p:nvSpPr>
          <p:cNvPr name="TextBox 7" id="7"/>
          <p:cNvSpPr txBox="true"/>
          <p:nvPr/>
        </p:nvSpPr>
        <p:spPr>
          <a:xfrm rot="0">
            <a:off x="1028700" y="2708719"/>
            <a:ext cx="8792810" cy="61595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There are a few ways we can slow down erosion thankfully! We can:</a:t>
            </a:r>
          </a:p>
          <a:p>
            <a:pPr algn="l">
              <a:lnSpc>
                <a:spcPts val="4899"/>
              </a:lnSpc>
            </a:pP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Build sea defences like sea walls (this is called hard engineering)</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Rebuild things away from the coast (like moving roads backwards inland)</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Use nature to help reduce wave energy before the waves reach the shore (this is called soft engineering)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9171" y="1171574"/>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9029700" y="1028700"/>
            <a:ext cx="8229600" cy="8229600"/>
          </a:xfrm>
          <a:custGeom>
            <a:avLst/>
            <a:gdLst/>
            <a:ahLst/>
            <a:cxnLst/>
            <a:rect r="r" b="b" t="t" l="l"/>
            <a:pathLst>
              <a:path h="8229600" w="8229600">
                <a:moveTo>
                  <a:pt x="0" y="0"/>
                </a:moveTo>
                <a:lnTo>
                  <a:pt x="8229600" y="0"/>
                </a:lnTo>
                <a:lnTo>
                  <a:pt x="8229600" y="8229600"/>
                </a:lnTo>
                <a:lnTo>
                  <a:pt x="0" y="8229600"/>
                </a:lnTo>
                <a:lnTo>
                  <a:pt x="0" y="0"/>
                </a:lnTo>
                <a:close/>
              </a:path>
            </a:pathLst>
          </a:custGeom>
          <a:blipFill>
            <a:blip r:embed="rId4"/>
            <a:stretch>
              <a:fillRect l="0" t="0" r="0" b="0"/>
            </a:stretch>
          </a:blipFill>
        </p:spPr>
      </p:sp>
      <p:sp>
        <p:nvSpPr>
          <p:cNvPr name="TextBox 5" id="5"/>
          <p:cNvSpPr txBox="true"/>
          <p:nvPr/>
        </p:nvSpPr>
        <p:spPr>
          <a:xfrm rot="0">
            <a:off x="1029171" y="1489548"/>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ACTIVITY TIME</a:t>
            </a:r>
          </a:p>
        </p:txBody>
      </p:sp>
      <p:sp>
        <p:nvSpPr>
          <p:cNvPr name="TextBox 6" id="6"/>
          <p:cNvSpPr txBox="true"/>
          <p:nvPr/>
        </p:nvSpPr>
        <p:spPr>
          <a:xfrm rot="0">
            <a:off x="1029171" y="3756974"/>
            <a:ext cx="5276622" cy="1689217"/>
          </a:xfrm>
          <a:prstGeom prst="rect">
            <a:avLst/>
          </a:prstGeom>
        </p:spPr>
        <p:txBody>
          <a:bodyPr anchor="t" rtlCol="false" tIns="0" lIns="0" bIns="0" rIns="0">
            <a:spAutoFit/>
          </a:bodyPr>
          <a:lstStyle/>
          <a:p>
            <a:pPr algn="l">
              <a:lnSpc>
                <a:spcPts val="4556"/>
              </a:lnSpc>
            </a:pPr>
            <a:r>
              <a:rPr lang="en-US" sz="3254">
                <a:solidFill>
                  <a:srgbClr val="FFFFFF"/>
                </a:solidFill>
                <a:latin typeface="Manrope Light"/>
                <a:ea typeface="Manrope Light"/>
                <a:cs typeface="Manrope Light"/>
                <a:sym typeface="Manrope Light"/>
              </a:rPr>
              <a:t>You can now take the quiz and complete the activity in the accompanying PDF.</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028700" y="7448343"/>
            <a:ext cx="6817504" cy="1809957"/>
          </a:xfrm>
          <a:custGeom>
            <a:avLst/>
            <a:gdLst/>
            <a:ahLst/>
            <a:cxnLst/>
            <a:rect r="r" b="b" t="t" l="l"/>
            <a:pathLst>
              <a:path h="1809957" w="6817504">
                <a:moveTo>
                  <a:pt x="0" y="0"/>
                </a:moveTo>
                <a:lnTo>
                  <a:pt x="6817504" y="0"/>
                </a:lnTo>
                <a:lnTo>
                  <a:pt x="6817504" y="1809957"/>
                </a:lnTo>
                <a:lnTo>
                  <a:pt x="0" y="1809957"/>
                </a:lnTo>
                <a:lnTo>
                  <a:pt x="0" y="0"/>
                </a:lnTo>
                <a:close/>
              </a:path>
            </a:pathLst>
          </a:custGeom>
          <a:blipFill>
            <a:blip r:embed="rId3"/>
            <a:stretch>
              <a:fillRect l="0" t="0" r="0" b="0"/>
            </a:stretch>
          </a:blipFill>
        </p:spPr>
      </p:sp>
      <p:sp>
        <p:nvSpPr>
          <p:cNvPr name="TextBox 5" id="5"/>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QUIZ TIME!</a:t>
            </a:r>
          </a:p>
        </p:txBody>
      </p:sp>
      <p:sp>
        <p:nvSpPr>
          <p:cNvPr name="TextBox 6" id="6"/>
          <p:cNvSpPr txBox="true"/>
          <p:nvPr/>
        </p:nvSpPr>
        <p:spPr>
          <a:xfrm rot="0">
            <a:off x="1028700" y="4160521"/>
            <a:ext cx="6817504" cy="809625"/>
          </a:xfrm>
          <a:prstGeom prst="rect">
            <a:avLst/>
          </a:prstGeom>
        </p:spPr>
        <p:txBody>
          <a:bodyPr anchor="t" rtlCol="false" tIns="0" lIns="0" bIns="0" rIns="0">
            <a:spAutoFit/>
          </a:bodyPr>
          <a:lstStyle/>
          <a:p>
            <a:pPr algn="l">
              <a:lnSpc>
                <a:spcPts val="6000"/>
              </a:lnSpc>
            </a:pPr>
            <a:r>
              <a:rPr lang="en-US" sz="6000" b="true">
                <a:solidFill>
                  <a:srgbClr val="FFFFFF"/>
                </a:solidFill>
                <a:latin typeface="Manrope Bold"/>
                <a:ea typeface="Manrope Bold"/>
                <a:cs typeface="Manrope Bold"/>
                <a:sym typeface="Manrope Bold"/>
              </a:rPr>
              <a:t>EROSION</a:t>
            </a:r>
          </a:p>
        </p:txBody>
      </p:sp>
      <p:sp>
        <p:nvSpPr>
          <p:cNvPr name="Freeform 7" id="7"/>
          <p:cNvSpPr/>
          <p:nvPr/>
        </p:nvSpPr>
        <p:spPr>
          <a:xfrm flipH="false" flipV="false" rot="0">
            <a:off x="9144000" y="1028700"/>
            <a:ext cx="8115300" cy="8229600"/>
          </a:xfrm>
          <a:custGeom>
            <a:avLst/>
            <a:gdLst/>
            <a:ahLst/>
            <a:cxnLst/>
            <a:rect r="r" b="b" t="t" l="l"/>
            <a:pathLst>
              <a:path h="8229600" w="8115300">
                <a:moveTo>
                  <a:pt x="0" y="0"/>
                </a:moveTo>
                <a:lnTo>
                  <a:pt x="8115300" y="0"/>
                </a:lnTo>
                <a:lnTo>
                  <a:pt x="8115300" y="8229600"/>
                </a:lnTo>
                <a:lnTo>
                  <a:pt x="0" y="8229600"/>
                </a:lnTo>
                <a:lnTo>
                  <a:pt x="0" y="0"/>
                </a:lnTo>
                <a:close/>
              </a:path>
            </a:pathLst>
          </a:custGeom>
          <a:blipFill>
            <a:blip r:embed="rId4"/>
            <a:stretch>
              <a:fillRect l="-37898" t="0" r="-14308"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9023150" y="1020035"/>
            <a:ext cx="8236150" cy="8229600"/>
            <a:chOff x="0" y="0"/>
            <a:chExt cx="536185" cy="535758"/>
          </a:xfrm>
        </p:grpSpPr>
        <p:sp>
          <p:nvSpPr>
            <p:cNvPr name="Freeform 5" id="5"/>
            <p:cNvSpPr/>
            <p:nvPr/>
          </p:nvSpPr>
          <p:spPr>
            <a:xfrm flipH="false" flipV="false" rot="0">
              <a:off x="0" y="0"/>
              <a:ext cx="536185" cy="535758"/>
            </a:xfrm>
            <a:custGeom>
              <a:avLst/>
              <a:gdLst/>
              <a:ahLst/>
              <a:cxnLst/>
              <a:rect r="r" b="b" t="t" l="l"/>
              <a:pathLst>
                <a:path h="535758" w="536185">
                  <a:moveTo>
                    <a:pt x="0" y="0"/>
                  </a:moveTo>
                  <a:lnTo>
                    <a:pt x="536185" y="0"/>
                  </a:lnTo>
                  <a:lnTo>
                    <a:pt x="536185" y="535758"/>
                  </a:lnTo>
                  <a:lnTo>
                    <a:pt x="0" y="535758"/>
                  </a:lnTo>
                  <a:close/>
                </a:path>
              </a:pathLst>
            </a:custGeom>
            <a:blipFill>
              <a:blip r:embed="rId3"/>
              <a:stretch>
                <a:fillRect l="-44487" t="0" r="-44487" b="0"/>
              </a:stretch>
            </a:blipFill>
          </p:spPr>
        </p:sp>
      </p:grpSp>
      <p:sp>
        <p:nvSpPr>
          <p:cNvPr name="TextBox 6" id="6"/>
          <p:cNvSpPr txBox="true"/>
          <p:nvPr/>
        </p:nvSpPr>
        <p:spPr>
          <a:xfrm rot="0">
            <a:off x="1028700" y="1346674"/>
            <a:ext cx="527352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LEARNING OUTCOMES</a:t>
            </a:r>
          </a:p>
        </p:txBody>
      </p:sp>
      <p:sp>
        <p:nvSpPr>
          <p:cNvPr name="TextBox 7" id="7"/>
          <p:cNvSpPr txBox="true"/>
          <p:nvPr/>
        </p:nvSpPr>
        <p:spPr>
          <a:xfrm rot="0">
            <a:off x="1028700" y="3506060"/>
            <a:ext cx="6166846" cy="4171950"/>
          </a:xfrm>
          <a:prstGeom prst="rect">
            <a:avLst/>
          </a:prstGeom>
        </p:spPr>
        <p:txBody>
          <a:bodyPr anchor="t" rtlCol="false" tIns="0" lIns="0" bIns="0" rIns="0">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p>
          <a:p>
            <a:pPr algn="l" marL="647697" indent="-323848" lvl="1">
              <a:lnSpc>
                <a:spcPts val="4199"/>
              </a:lnSpc>
              <a:buFont typeface="Arial"/>
              <a:buChar char="•"/>
            </a:pPr>
            <a:r>
              <a:rPr lang="en-US" sz="2999">
                <a:solidFill>
                  <a:srgbClr val="FFFFFF"/>
                </a:solidFill>
                <a:latin typeface="Manrope"/>
                <a:ea typeface="Manrope"/>
                <a:cs typeface="Manrope"/>
                <a:sym typeface="Manrope"/>
              </a:rPr>
              <a:t>What erosion is</a:t>
            </a:r>
          </a:p>
          <a:p>
            <a:pPr algn="l" marL="647697" indent="-323848" lvl="1">
              <a:lnSpc>
                <a:spcPts val="4199"/>
              </a:lnSpc>
              <a:buFont typeface="Arial"/>
              <a:buChar char="•"/>
            </a:pPr>
            <a:r>
              <a:rPr lang="en-US" sz="2999">
                <a:solidFill>
                  <a:srgbClr val="FFFFFF"/>
                </a:solidFill>
                <a:latin typeface="Manrope"/>
                <a:ea typeface="Manrope"/>
                <a:cs typeface="Manrope"/>
                <a:sym typeface="Manrope"/>
              </a:rPr>
              <a:t>How erosion is affecting our coastline</a:t>
            </a:r>
          </a:p>
          <a:p>
            <a:pPr algn="l" marL="647697" indent="-323848" lvl="1">
              <a:lnSpc>
                <a:spcPts val="4199"/>
              </a:lnSpc>
              <a:buFont typeface="Arial"/>
              <a:buChar char="•"/>
            </a:pPr>
            <a:r>
              <a:rPr lang="en-US" sz="2999">
                <a:solidFill>
                  <a:srgbClr val="FFFFFF"/>
                </a:solidFill>
                <a:latin typeface="Manrope"/>
                <a:ea typeface="Manrope"/>
                <a:cs typeface="Manrope"/>
                <a:sym typeface="Manrope"/>
              </a:rPr>
              <a:t>The features of erosion</a:t>
            </a:r>
          </a:p>
          <a:p>
            <a:pPr algn="l" marL="647697" indent="-323848" lvl="1">
              <a:lnSpc>
                <a:spcPts val="4199"/>
              </a:lnSpc>
              <a:buFont typeface="Arial"/>
              <a:buChar char="•"/>
            </a:pPr>
            <a:r>
              <a:rPr lang="en-US" sz="2999">
                <a:solidFill>
                  <a:srgbClr val="FFFFFF"/>
                </a:solidFill>
                <a:latin typeface="Manrope"/>
                <a:ea typeface="Manrope"/>
                <a:cs typeface="Manrope"/>
                <a:sym typeface="Manrope"/>
              </a:rPr>
              <a:t>How we currently slow erosion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8886397" y="3825634"/>
            <a:ext cx="8372903" cy="5432666"/>
          </a:xfrm>
          <a:custGeom>
            <a:avLst/>
            <a:gdLst/>
            <a:ahLst/>
            <a:cxnLst/>
            <a:rect r="r" b="b" t="t" l="l"/>
            <a:pathLst>
              <a:path h="5432666" w="8372903">
                <a:moveTo>
                  <a:pt x="0" y="0"/>
                </a:moveTo>
                <a:lnTo>
                  <a:pt x="8372903" y="0"/>
                </a:lnTo>
                <a:lnTo>
                  <a:pt x="8372903" y="5432666"/>
                </a:lnTo>
                <a:lnTo>
                  <a:pt x="0" y="5432666"/>
                </a:lnTo>
                <a:lnTo>
                  <a:pt x="0" y="0"/>
                </a:lnTo>
                <a:close/>
              </a:path>
            </a:pathLst>
          </a:custGeom>
          <a:blipFill>
            <a:blip r:embed="rId3"/>
            <a:stretch>
              <a:fillRect l="-17339" t="0" r="-23329" b="0"/>
            </a:stretch>
          </a:blipFill>
        </p:spPr>
      </p:sp>
      <p:grpSp>
        <p:nvGrpSpPr>
          <p:cNvPr name="Group 5" id="5"/>
          <p:cNvGrpSpPr/>
          <p:nvPr/>
        </p:nvGrpSpPr>
        <p:grpSpPr>
          <a:xfrm rot="0">
            <a:off x="0" y="1783061"/>
            <a:ext cx="8886397" cy="2042573"/>
            <a:chOff x="0" y="0"/>
            <a:chExt cx="2340450" cy="537962"/>
          </a:xfrm>
        </p:grpSpPr>
        <p:sp>
          <p:nvSpPr>
            <p:cNvPr name="Freeform 6" id="6"/>
            <p:cNvSpPr/>
            <p:nvPr/>
          </p:nvSpPr>
          <p:spPr>
            <a:xfrm flipH="false" flipV="false" rot="0">
              <a:off x="0" y="0"/>
              <a:ext cx="2340450" cy="537962"/>
            </a:xfrm>
            <a:custGeom>
              <a:avLst/>
              <a:gdLst/>
              <a:ahLst/>
              <a:cxnLst/>
              <a:rect r="r" b="b" t="t" l="l"/>
              <a:pathLst>
                <a:path h="537962" w="2340450">
                  <a:moveTo>
                    <a:pt x="2137250" y="0"/>
                  </a:moveTo>
                  <a:lnTo>
                    <a:pt x="0" y="0"/>
                  </a:lnTo>
                  <a:lnTo>
                    <a:pt x="0" y="537962"/>
                  </a:lnTo>
                  <a:lnTo>
                    <a:pt x="2137250" y="537962"/>
                  </a:lnTo>
                  <a:lnTo>
                    <a:pt x="2340450" y="268981"/>
                  </a:lnTo>
                  <a:lnTo>
                    <a:pt x="2137250" y="0"/>
                  </a:lnTo>
                  <a:close/>
                </a:path>
              </a:pathLst>
            </a:custGeom>
            <a:solidFill>
              <a:srgbClr val="1C265C"/>
            </a:solidFill>
          </p:spPr>
        </p:sp>
        <p:sp>
          <p:nvSpPr>
            <p:cNvPr name="TextBox 7" id="7"/>
            <p:cNvSpPr txBox="true"/>
            <p:nvPr/>
          </p:nvSpPr>
          <p:spPr>
            <a:xfrm>
              <a:off x="0" y="-76200"/>
              <a:ext cx="2226150"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630030" y="2337622"/>
            <a:ext cx="16512734"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WHAT IS EROSION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0" y="1407795"/>
            <a:ext cx="8886397" cy="2042573"/>
            <a:chOff x="0" y="0"/>
            <a:chExt cx="2340450" cy="537962"/>
          </a:xfrm>
        </p:grpSpPr>
        <p:sp>
          <p:nvSpPr>
            <p:cNvPr name="Freeform 5" id="5"/>
            <p:cNvSpPr/>
            <p:nvPr/>
          </p:nvSpPr>
          <p:spPr>
            <a:xfrm flipH="false" flipV="false" rot="0">
              <a:off x="0" y="0"/>
              <a:ext cx="2340450" cy="537962"/>
            </a:xfrm>
            <a:custGeom>
              <a:avLst/>
              <a:gdLst/>
              <a:ahLst/>
              <a:cxnLst/>
              <a:rect r="r" b="b" t="t" l="l"/>
              <a:pathLst>
                <a:path h="537962" w="2340450">
                  <a:moveTo>
                    <a:pt x="2137250" y="0"/>
                  </a:moveTo>
                  <a:lnTo>
                    <a:pt x="0" y="0"/>
                  </a:lnTo>
                  <a:lnTo>
                    <a:pt x="0" y="537962"/>
                  </a:lnTo>
                  <a:lnTo>
                    <a:pt x="2137250" y="537962"/>
                  </a:lnTo>
                  <a:lnTo>
                    <a:pt x="2340450" y="268981"/>
                  </a:lnTo>
                  <a:lnTo>
                    <a:pt x="2137250" y="0"/>
                  </a:lnTo>
                  <a:close/>
                </a:path>
              </a:pathLst>
            </a:custGeom>
            <a:solidFill>
              <a:srgbClr val="1C265C"/>
            </a:solidFill>
          </p:spPr>
        </p:sp>
        <p:sp>
          <p:nvSpPr>
            <p:cNvPr name="TextBox 6" id="6"/>
            <p:cNvSpPr txBox="true"/>
            <p:nvPr/>
          </p:nvSpPr>
          <p:spPr>
            <a:xfrm>
              <a:off x="0" y="-76200"/>
              <a:ext cx="2226150" cy="61416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28700" y="2041404"/>
            <a:ext cx="16512734"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WHAT IS EROSION?</a:t>
            </a:r>
          </a:p>
        </p:txBody>
      </p:sp>
      <p:grpSp>
        <p:nvGrpSpPr>
          <p:cNvPr name="Group 8" id="8"/>
          <p:cNvGrpSpPr/>
          <p:nvPr/>
        </p:nvGrpSpPr>
        <p:grpSpPr>
          <a:xfrm rot="0">
            <a:off x="-526399" y="4736052"/>
            <a:ext cx="8886397" cy="4522248"/>
            <a:chOff x="0" y="0"/>
            <a:chExt cx="2340450" cy="1191045"/>
          </a:xfrm>
        </p:grpSpPr>
        <p:sp>
          <p:nvSpPr>
            <p:cNvPr name="Freeform 9" id="9"/>
            <p:cNvSpPr/>
            <p:nvPr/>
          </p:nvSpPr>
          <p:spPr>
            <a:xfrm flipH="false" flipV="false" rot="0">
              <a:off x="0" y="0"/>
              <a:ext cx="2340450" cy="1191045"/>
            </a:xfrm>
            <a:custGeom>
              <a:avLst/>
              <a:gdLst/>
              <a:ahLst/>
              <a:cxnLst/>
              <a:rect r="r" b="b" t="t" l="l"/>
              <a:pathLst>
                <a:path h="1191045" w="2340450">
                  <a:moveTo>
                    <a:pt x="2137250" y="0"/>
                  </a:moveTo>
                  <a:lnTo>
                    <a:pt x="0" y="0"/>
                  </a:lnTo>
                  <a:lnTo>
                    <a:pt x="0" y="1191045"/>
                  </a:lnTo>
                  <a:lnTo>
                    <a:pt x="2137250" y="1191045"/>
                  </a:lnTo>
                  <a:lnTo>
                    <a:pt x="2340450" y="595522"/>
                  </a:lnTo>
                  <a:lnTo>
                    <a:pt x="2137250" y="0"/>
                  </a:lnTo>
                  <a:close/>
                </a:path>
              </a:pathLst>
            </a:custGeom>
            <a:solidFill>
              <a:srgbClr val="1C265C"/>
            </a:solidFill>
          </p:spPr>
        </p:sp>
        <p:sp>
          <p:nvSpPr>
            <p:cNvPr name="TextBox 10" id="10"/>
            <p:cNvSpPr txBox="true"/>
            <p:nvPr/>
          </p:nvSpPr>
          <p:spPr>
            <a:xfrm>
              <a:off x="0" y="-76200"/>
              <a:ext cx="2226150" cy="1267245"/>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028700" y="5238750"/>
            <a:ext cx="5776198" cy="3175000"/>
          </a:xfrm>
          <a:prstGeom prst="rect">
            <a:avLst/>
          </a:prstGeom>
        </p:spPr>
        <p:txBody>
          <a:bodyPr anchor="t" rtlCol="false" tIns="0" lIns="0" bIns="0" rIns="0">
            <a:spAutoFit/>
          </a:bodyPr>
          <a:lstStyle/>
          <a:p>
            <a:pPr algn="l">
              <a:lnSpc>
                <a:spcPts val="5000"/>
              </a:lnSpc>
            </a:pPr>
            <a:r>
              <a:rPr lang="en-US" sz="5000" b="true">
                <a:solidFill>
                  <a:srgbClr val="FFFFFF"/>
                </a:solidFill>
                <a:latin typeface="Manrope Bold"/>
                <a:ea typeface="Manrope Bold"/>
                <a:cs typeface="Manrope Bold"/>
                <a:sym typeface="Manrope Bold"/>
              </a:rPr>
              <a:t>Wearing away of the rocks through the action of the waves on the coastline.</a:t>
            </a:r>
          </a:p>
        </p:txBody>
      </p:sp>
      <p:sp>
        <p:nvSpPr>
          <p:cNvPr name="Freeform 12" id="12"/>
          <p:cNvSpPr/>
          <p:nvPr/>
        </p:nvSpPr>
        <p:spPr>
          <a:xfrm flipH="false" flipV="false" rot="0">
            <a:off x="8886397" y="3825634"/>
            <a:ext cx="8372903" cy="5432666"/>
          </a:xfrm>
          <a:custGeom>
            <a:avLst/>
            <a:gdLst/>
            <a:ahLst/>
            <a:cxnLst/>
            <a:rect r="r" b="b" t="t" l="l"/>
            <a:pathLst>
              <a:path h="5432666" w="8372903">
                <a:moveTo>
                  <a:pt x="0" y="0"/>
                </a:moveTo>
                <a:lnTo>
                  <a:pt x="8372903" y="0"/>
                </a:lnTo>
                <a:lnTo>
                  <a:pt x="8372903" y="5432666"/>
                </a:lnTo>
                <a:lnTo>
                  <a:pt x="0" y="5432666"/>
                </a:lnTo>
                <a:lnTo>
                  <a:pt x="0" y="0"/>
                </a:lnTo>
                <a:close/>
              </a:path>
            </a:pathLst>
          </a:custGeom>
          <a:blipFill>
            <a:blip r:embed="rId3"/>
            <a:stretch>
              <a:fillRect l="-17339" t="0" r="-23329"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grpSp>
        <p:nvGrpSpPr>
          <p:cNvPr name="Group 9" id="9"/>
          <p:cNvGrpSpPr/>
          <p:nvPr/>
        </p:nvGrpSpPr>
        <p:grpSpPr>
          <a:xfrm rot="0">
            <a:off x="-3200223" y="4580455"/>
            <a:ext cx="9646325" cy="2042573"/>
            <a:chOff x="0" y="0"/>
            <a:chExt cx="2540596" cy="537962"/>
          </a:xfrm>
        </p:grpSpPr>
        <p:sp>
          <p:nvSpPr>
            <p:cNvPr name="Freeform 10" id="10"/>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11" id="11"/>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28700" y="5135017"/>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CRACK</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grpSp>
        <p:nvGrpSpPr>
          <p:cNvPr name="Group 9" id="9"/>
          <p:cNvGrpSpPr/>
          <p:nvPr/>
        </p:nvGrpSpPr>
        <p:grpSpPr>
          <a:xfrm rot="0">
            <a:off x="-4823162" y="4580455"/>
            <a:ext cx="9646325" cy="2042573"/>
            <a:chOff x="0" y="0"/>
            <a:chExt cx="2540596" cy="537962"/>
          </a:xfrm>
        </p:grpSpPr>
        <p:sp>
          <p:nvSpPr>
            <p:cNvPr name="Freeform 10" id="10"/>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11" id="11"/>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28700" y="5135017"/>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CAVE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grpSp>
        <p:nvGrpSpPr>
          <p:cNvPr name="Group 9" id="9"/>
          <p:cNvGrpSpPr/>
          <p:nvPr/>
        </p:nvGrpSpPr>
        <p:grpSpPr>
          <a:xfrm rot="0">
            <a:off x="-4273062" y="4580455"/>
            <a:ext cx="9646325" cy="2042573"/>
            <a:chOff x="0" y="0"/>
            <a:chExt cx="2540596" cy="537962"/>
          </a:xfrm>
        </p:grpSpPr>
        <p:sp>
          <p:nvSpPr>
            <p:cNvPr name="Freeform 10" id="10"/>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11" id="11"/>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28700" y="5135017"/>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ARCH</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grpSp>
        <p:nvGrpSpPr>
          <p:cNvPr name="Group 9" id="9"/>
          <p:cNvGrpSpPr/>
          <p:nvPr/>
        </p:nvGrpSpPr>
        <p:grpSpPr>
          <a:xfrm rot="0">
            <a:off x="-4541272" y="4580455"/>
            <a:ext cx="9646325" cy="2042573"/>
            <a:chOff x="0" y="0"/>
            <a:chExt cx="2540596" cy="537962"/>
          </a:xfrm>
        </p:grpSpPr>
        <p:sp>
          <p:nvSpPr>
            <p:cNvPr name="Freeform 10" id="10"/>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11" id="11"/>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28700" y="5135017"/>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STACK</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GETTING TO KNOW THE COAST</a:t>
            </a:r>
          </a:p>
        </p:txBody>
      </p:sp>
      <p:grpSp>
        <p:nvGrpSpPr>
          <p:cNvPr name="Group 5" id="5"/>
          <p:cNvGrpSpPr/>
          <p:nvPr/>
        </p:nvGrpSpPr>
        <p:grpSpPr>
          <a:xfrm rot="0">
            <a:off x="10269592" y="1203799"/>
            <a:ext cx="6989708" cy="8054501"/>
            <a:chOff x="0" y="0"/>
            <a:chExt cx="536185" cy="617865"/>
          </a:xfrm>
        </p:grpSpPr>
        <p:sp>
          <p:nvSpPr>
            <p:cNvPr name="Freeform 6" id="6"/>
            <p:cNvSpPr/>
            <p:nvPr/>
          </p:nvSpPr>
          <p:spPr>
            <a:xfrm flipH="false" flipV="false" rot="0">
              <a:off x="0" y="0"/>
              <a:ext cx="536185" cy="617865"/>
            </a:xfrm>
            <a:custGeom>
              <a:avLst/>
              <a:gdLst/>
              <a:ahLst/>
              <a:cxnLst/>
              <a:rect r="r" b="b" t="t" l="l"/>
              <a:pathLst>
                <a:path h="617865" w="536185">
                  <a:moveTo>
                    <a:pt x="0" y="0"/>
                  </a:moveTo>
                  <a:lnTo>
                    <a:pt x="536185" y="0"/>
                  </a:lnTo>
                  <a:lnTo>
                    <a:pt x="536185" y="617865"/>
                  </a:lnTo>
                  <a:lnTo>
                    <a:pt x="0" y="617865"/>
                  </a:lnTo>
                  <a:close/>
                </a:path>
              </a:pathLst>
            </a:custGeom>
            <a:blipFill>
              <a:blip r:embed="rId3"/>
              <a:stretch>
                <a:fillRect l="0" t="0" r="-73165" b="0"/>
              </a:stretch>
            </a:blipFill>
          </p:spPr>
        </p:sp>
      </p:grpSp>
      <p:sp>
        <p:nvSpPr>
          <p:cNvPr name="TextBox 7" id="7"/>
          <p:cNvSpPr txBox="true"/>
          <p:nvPr/>
        </p:nvSpPr>
        <p:spPr>
          <a:xfrm rot="0">
            <a:off x="1028700" y="4097000"/>
            <a:ext cx="8115300" cy="492125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List some features you might find at the coast:</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Cliffs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Beaches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River mouths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Mudflats</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Rocky shore</a:t>
            </a:r>
          </a:p>
          <a:p>
            <a:pPr algn="l" marL="755644" indent="-377822" lvl="1">
              <a:lnSpc>
                <a:spcPts val="4899"/>
              </a:lnSpc>
              <a:buFont typeface="Arial"/>
              <a:buChar char="•"/>
            </a:pPr>
            <a:r>
              <a:rPr lang="en-US" sz="3499">
                <a:solidFill>
                  <a:srgbClr val="FFFFFF"/>
                </a:solidFill>
                <a:latin typeface="Manrope Light"/>
                <a:ea typeface="Manrope Light"/>
                <a:cs typeface="Manrope Light"/>
                <a:sym typeface="Manrope Light"/>
              </a:rPr>
              <a:t>Harbours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96126" y="1650961"/>
            <a:ext cx="5363174" cy="7607339"/>
          </a:xfrm>
          <a:custGeom>
            <a:avLst/>
            <a:gdLst/>
            <a:ahLst/>
            <a:cxnLst/>
            <a:rect r="r" b="b" t="t" l="l"/>
            <a:pathLst>
              <a:path h="7607339" w="5363174">
                <a:moveTo>
                  <a:pt x="0" y="0"/>
                </a:moveTo>
                <a:lnTo>
                  <a:pt x="5363174" y="0"/>
                </a:lnTo>
                <a:lnTo>
                  <a:pt x="5363174" y="7607339"/>
                </a:lnTo>
                <a:lnTo>
                  <a:pt x="0" y="7607339"/>
                </a:lnTo>
                <a:lnTo>
                  <a:pt x="0" y="0"/>
                </a:lnTo>
                <a:close/>
              </a:path>
            </a:pathLst>
          </a:custGeom>
          <a:blipFill>
            <a:blip r:embed="rId3"/>
            <a:stretch>
              <a:fillRect l="0" t="0" r="0" b="0"/>
            </a:stretch>
          </a:blipFill>
        </p:spPr>
      </p:sp>
      <p:grpSp>
        <p:nvGrpSpPr>
          <p:cNvPr name="Group 5" id="5"/>
          <p:cNvGrpSpPr/>
          <p:nvPr/>
        </p:nvGrpSpPr>
        <p:grpSpPr>
          <a:xfrm rot="0">
            <a:off x="0" y="1407795"/>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93741"/>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THIS FEATURE...</a:t>
            </a:r>
          </a:p>
        </p:txBody>
      </p:sp>
      <p:grpSp>
        <p:nvGrpSpPr>
          <p:cNvPr name="Group 9" id="9"/>
          <p:cNvGrpSpPr/>
          <p:nvPr/>
        </p:nvGrpSpPr>
        <p:grpSpPr>
          <a:xfrm rot="0">
            <a:off x="-3794462" y="4433344"/>
            <a:ext cx="9646325" cy="2042573"/>
            <a:chOff x="0" y="0"/>
            <a:chExt cx="2540596" cy="537962"/>
          </a:xfrm>
        </p:grpSpPr>
        <p:sp>
          <p:nvSpPr>
            <p:cNvPr name="Freeform 10" id="10"/>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11" id="11"/>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28700" y="5135017"/>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STUMP</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2061633" y="1047750"/>
            <a:ext cx="5197667" cy="8210550"/>
          </a:xfrm>
          <a:custGeom>
            <a:avLst/>
            <a:gdLst/>
            <a:ahLst/>
            <a:cxnLst/>
            <a:rect r="r" b="b" t="t" l="l"/>
            <a:pathLst>
              <a:path h="8210550" w="5197667">
                <a:moveTo>
                  <a:pt x="0" y="0"/>
                </a:moveTo>
                <a:lnTo>
                  <a:pt x="5197667" y="0"/>
                </a:lnTo>
                <a:lnTo>
                  <a:pt x="5197667" y="8210550"/>
                </a:lnTo>
                <a:lnTo>
                  <a:pt x="0" y="8210550"/>
                </a:lnTo>
                <a:lnTo>
                  <a:pt x="0" y="0"/>
                </a:lnTo>
                <a:close/>
              </a:path>
            </a:pathLst>
          </a:custGeom>
          <a:blipFill>
            <a:blip r:embed="rId3"/>
            <a:stretch>
              <a:fillRect l="0" t="-8036" r="-3137" b="-8036"/>
            </a:stretch>
          </a:blipFill>
        </p:spPr>
      </p:sp>
      <p:grpSp>
        <p:nvGrpSpPr>
          <p:cNvPr name="Group 5" id="5"/>
          <p:cNvGrpSpPr/>
          <p:nvPr/>
        </p:nvGrpSpPr>
        <p:grpSpPr>
          <a:xfrm rot="0">
            <a:off x="0" y="1381389"/>
            <a:ext cx="9646325" cy="2042573"/>
            <a:chOff x="0" y="0"/>
            <a:chExt cx="2540596" cy="537962"/>
          </a:xfrm>
        </p:grpSpPr>
        <p:sp>
          <p:nvSpPr>
            <p:cNvPr name="Freeform 6" id="6"/>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7" id="7"/>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502325" y="4131739"/>
            <a:ext cx="12563958" cy="3651832"/>
            <a:chOff x="0" y="0"/>
            <a:chExt cx="3309026" cy="961799"/>
          </a:xfrm>
        </p:grpSpPr>
        <p:sp>
          <p:nvSpPr>
            <p:cNvPr name="Freeform 9" id="9"/>
            <p:cNvSpPr/>
            <p:nvPr/>
          </p:nvSpPr>
          <p:spPr>
            <a:xfrm flipH="false" flipV="false" rot="0">
              <a:off x="0" y="0"/>
              <a:ext cx="3309026" cy="961799"/>
            </a:xfrm>
            <a:custGeom>
              <a:avLst/>
              <a:gdLst/>
              <a:ahLst/>
              <a:cxnLst/>
              <a:rect r="r" b="b" t="t" l="l"/>
              <a:pathLst>
                <a:path h="961799" w="3309026">
                  <a:moveTo>
                    <a:pt x="3105826" y="0"/>
                  </a:moveTo>
                  <a:lnTo>
                    <a:pt x="0" y="0"/>
                  </a:lnTo>
                  <a:lnTo>
                    <a:pt x="0" y="961799"/>
                  </a:lnTo>
                  <a:lnTo>
                    <a:pt x="3105826" y="961799"/>
                  </a:lnTo>
                  <a:lnTo>
                    <a:pt x="3309026" y="480900"/>
                  </a:lnTo>
                  <a:lnTo>
                    <a:pt x="3105826" y="0"/>
                  </a:lnTo>
                  <a:close/>
                </a:path>
              </a:pathLst>
            </a:custGeom>
            <a:solidFill>
              <a:srgbClr val="1C265C"/>
            </a:solidFill>
          </p:spPr>
        </p:sp>
        <p:sp>
          <p:nvSpPr>
            <p:cNvPr name="TextBox 10" id="10"/>
            <p:cNvSpPr txBox="true"/>
            <p:nvPr/>
          </p:nvSpPr>
          <p:spPr>
            <a:xfrm>
              <a:off x="0" y="-76200"/>
              <a:ext cx="3194726" cy="1037999"/>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028700" y="2017249"/>
            <a:ext cx="16230600" cy="5495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CLIMATE CHANGE IS:</a:t>
            </a:r>
          </a:p>
          <a:p>
            <a:pPr algn="l">
              <a:lnSpc>
                <a:spcPts val="7200"/>
              </a:lnSpc>
            </a:pPr>
          </a:p>
          <a:p>
            <a:pPr algn="l">
              <a:lnSpc>
                <a:spcPts val="7200"/>
              </a:lnSpc>
            </a:pPr>
          </a:p>
          <a:p>
            <a:pPr algn="l">
              <a:lnSpc>
                <a:spcPts val="7200"/>
              </a:lnSpc>
            </a:pPr>
            <a:r>
              <a:rPr lang="en-US" sz="6000" b="true">
                <a:solidFill>
                  <a:srgbClr val="FFFFFF"/>
                </a:solidFill>
                <a:latin typeface="Manrope Bold"/>
                <a:ea typeface="Manrope Bold"/>
                <a:cs typeface="Manrope Bold"/>
                <a:sym typeface="Manrope Bold"/>
              </a:rPr>
              <a:t>A) SPEEDING UP EROSION</a:t>
            </a:r>
          </a:p>
          <a:p>
            <a:pPr algn="l">
              <a:lnSpc>
                <a:spcPts val="7200"/>
              </a:lnSpc>
            </a:pPr>
            <a:r>
              <a:rPr lang="en-US" sz="6000" b="true">
                <a:solidFill>
                  <a:srgbClr val="FFFFFF"/>
                </a:solidFill>
                <a:latin typeface="Manrope Bold"/>
                <a:ea typeface="Manrope Bold"/>
                <a:cs typeface="Manrope Bold"/>
                <a:sym typeface="Manrope Bold"/>
              </a:rPr>
              <a:t>B) SLOWING DOWN EROSION</a:t>
            </a:r>
          </a:p>
          <a:p>
            <a:pPr algn="l">
              <a:lnSpc>
                <a:spcPts val="7200"/>
              </a:lnSpc>
            </a:pPr>
            <a:r>
              <a:rPr lang="en-US" sz="6000" b="true">
                <a:solidFill>
                  <a:srgbClr val="FFFFFF"/>
                </a:solidFill>
                <a:latin typeface="Manrope Bold"/>
                <a:ea typeface="Manrope Bold"/>
                <a:cs typeface="Manrope Bold"/>
                <a:sym typeface="Manrope Bold"/>
              </a:rPr>
              <a:t>C) STOPPING EROSION</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0" y="1381389"/>
            <a:ext cx="9646325" cy="2042573"/>
            <a:chOff x="0" y="0"/>
            <a:chExt cx="2540596" cy="537962"/>
          </a:xfrm>
        </p:grpSpPr>
        <p:sp>
          <p:nvSpPr>
            <p:cNvPr name="Freeform 5" id="5"/>
            <p:cNvSpPr/>
            <p:nvPr/>
          </p:nvSpPr>
          <p:spPr>
            <a:xfrm flipH="false" flipV="false" rot="0">
              <a:off x="0" y="0"/>
              <a:ext cx="2540596" cy="537962"/>
            </a:xfrm>
            <a:custGeom>
              <a:avLst/>
              <a:gdLst/>
              <a:ahLst/>
              <a:cxnLst/>
              <a:rect r="r" b="b" t="t" l="l"/>
              <a:pathLst>
                <a:path h="537962" w="2540596">
                  <a:moveTo>
                    <a:pt x="2337396" y="0"/>
                  </a:moveTo>
                  <a:lnTo>
                    <a:pt x="0" y="0"/>
                  </a:lnTo>
                  <a:lnTo>
                    <a:pt x="0" y="537962"/>
                  </a:lnTo>
                  <a:lnTo>
                    <a:pt x="2337396" y="537962"/>
                  </a:lnTo>
                  <a:lnTo>
                    <a:pt x="2540596" y="268981"/>
                  </a:lnTo>
                  <a:lnTo>
                    <a:pt x="2337396" y="0"/>
                  </a:lnTo>
                  <a:close/>
                </a:path>
              </a:pathLst>
            </a:custGeom>
            <a:solidFill>
              <a:srgbClr val="1C265C"/>
            </a:solidFill>
          </p:spPr>
        </p:sp>
        <p:sp>
          <p:nvSpPr>
            <p:cNvPr name="TextBox 6" id="6"/>
            <p:cNvSpPr txBox="true"/>
            <p:nvPr/>
          </p:nvSpPr>
          <p:spPr>
            <a:xfrm>
              <a:off x="0" y="-76200"/>
              <a:ext cx="2426296" cy="614162"/>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965141" y="5143500"/>
            <a:ext cx="12239020" cy="2042573"/>
            <a:chOff x="0" y="0"/>
            <a:chExt cx="3223445" cy="537962"/>
          </a:xfrm>
        </p:grpSpPr>
        <p:sp>
          <p:nvSpPr>
            <p:cNvPr name="Freeform 8" id="8"/>
            <p:cNvSpPr/>
            <p:nvPr/>
          </p:nvSpPr>
          <p:spPr>
            <a:xfrm flipH="false" flipV="false" rot="0">
              <a:off x="0" y="0"/>
              <a:ext cx="3223445" cy="537962"/>
            </a:xfrm>
            <a:custGeom>
              <a:avLst/>
              <a:gdLst/>
              <a:ahLst/>
              <a:cxnLst/>
              <a:rect r="r" b="b" t="t" l="l"/>
              <a:pathLst>
                <a:path h="537962" w="3223445">
                  <a:moveTo>
                    <a:pt x="3020245" y="0"/>
                  </a:moveTo>
                  <a:lnTo>
                    <a:pt x="0" y="0"/>
                  </a:lnTo>
                  <a:lnTo>
                    <a:pt x="0" y="537962"/>
                  </a:lnTo>
                  <a:lnTo>
                    <a:pt x="3020245" y="537962"/>
                  </a:lnTo>
                  <a:lnTo>
                    <a:pt x="3223445" y="268981"/>
                  </a:lnTo>
                  <a:lnTo>
                    <a:pt x="3020245" y="0"/>
                  </a:lnTo>
                  <a:close/>
                </a:path>
              </a:pathLst>
            </a:custGeom>
            <a:solidFill>
              <a:srgbClr val="1C265C"/>
            </a:solidFill>
          </p:spPr>
        </p:sp>
        <p:sp>
          <p:nvSpPr>
            <p:cNvPr name="TextBox 9" id="9"/>
            <p:cNvSpPr txBox="true"/>
            <p:nvPr/>
          </p:nvSpPr>
          <p:spPr>
            <a:xfrm>
              <a:off x="0" y="-76200"/>
              <a:ext cx="3109145" cy="614162"/>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028700" y="1793741"/>
            <a:ext cx="16230600" cy="45815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CLIMATE CHANGE IS:</a:t>
            </a:r>
          </a:p>
          <a:p>
            <a:pPr algn="l">
              <a:lnSpc>
                <a:spcPts val="7200"/>
              </a:lnSpc>
            </a:pPr>
          </a:p>
          <a:p>
            <a:pPr algn="l">
              <a:lnSpc>
                <a:spcPts val="7200"/>
              </a:lnSpc>
            </a:pPr>
          </a:p>
          <a:p>
            <a:pPr algn="l">
              <a:lnSpc>
                <a:spcPts val="7200"/>
              </a:lnSpc>
            </a:pPr>
          </a:p>
          <a:p>
            <a:pPr algn="l">
              <a:lnSpc>
                <a:spcPts val="7200"/>
              </a:lnSpc>
            </a:pPr>
            <a:r>
              <a:rPr lang="en-US" sz="6000" b="true">
                <a:solidFill>
                  <a:srgbClr val="FFFFFF"/>
                </a:solidFill>
                <a:latin typeface="Manrope Bold"/>
                <a:ea typeface="Manrope Bold"/>
                <a:cs typeface="Manrope Bold"/>
                <a:sym typeface="Manrope Bold"/>
              </a:rPr>
              <a:t>A) SPEEDING UP EROSION</a:t>
            </a:r>
          </a:p>
        </p:txBody>
      </p:sp>
      <p:sp>
        <p:nvSpPr>
          <p:cNvPr name="Freeform 11" id="11"/>
          <p:cNvSpPr/>
          <p:nvPr/>
        </p:nvSpPr>
        <p:spPr>
          <a:xfrm flipH="false" flipV="false" rot="0">
            <a:off x="12061633" y="1047750"/>
            <a:ext cx="5197667" cy="8210550"/>
          </a:xfrm>
          <a:custGeom>
            <a:avLst/>
            <a:gdLst/>
            <a:ahLst/>
            <a:cxnLst/>
            <a:rect r="r" b="b" t="t" l="l"/>
            <a:pathLst>
              <a:path h="8210550" w="5197667">
                <a:moveTo>
                  <a:pt x="0" y="0"/>
                </a:moveTo>
                <a:lnTo>
                  <a:pt x="5197667" y="0"/>
                </a:lnTo>
                <a:lnTo>
                  <a:pt x="5197667" y="8210550"/>
                </a:lnTo>
                <a:lnTo>
                  <a:pt x="0" y="8210550"/>
                </a:lnTo>
                <a:lnTo>
                  <a:pt x="0" y="0"/>
                </a:lnTo>
                <a:close/>
              </a:path>
            </a:pathLst>
          </a:custGeom>
          <a:blipFill>
            <a:blip r:embed="rId3"/>
            <a:stretch>
              <a:fillRect l="0" t="-8036" r="-3137" b="-8036"/>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181100" y="11811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1100" y="6361922"/>
            <a:ext cx="5776198" cy="3048778"/>
          </a:xfrm>
          <a:custGeom>
            <a:avLst/>
            <a:gdLst/>
            <a:ahLst/>
            <a:cxnLst/>
            <a:rect r="r" b="b" t="t" l="l"/>
            <a:pathLst>
              <a:path h="3048778" w="5776198">
                <a:moveTo>
                  <a:pt x="0" y="0"/>
                </a:moveTo>
                <a:lnTo>
                  <a:pt x="5776198" y="0"/>
                </a:lnTo>
                <a:lnTo>
                  <a:pt x="5776198" y="3048778"/>
                </a:lnTo>
                <a:lnTo>
                  <a:pt x="0" y="3048778"/>
                </a:lnTo>
                <a:lnTo>
                  <a:pt x="0" y="0"/>
                </a:lnTo>
                <a:close/>
              </a:path>
            </a:pathLst>
          </a:custGeom>
          <a:blipFill>
            <a:blip r:embed="rId3"/>
            <a:stretch>
              <a:fillRect l="0" t="0" r="0" b="0"/>
            </a:stretch>
          </a:blipFill>
        </p:spPr>
      </p:sp>
      <p:sp>
        <p:nvSpPr>
          <p:cNvPr name="Freeform 5" id="5"/>
          <p:cNvSpPr/>
          <p:nvPr/>
        </p:nvSpPr>
        <p:spPr>
          <a:xfrm flipH="false" flipV="false" rot="0">
            <a:off x="1181100" y="4101344"/>
            <a:ext cx="7317988" cy="1942829"/>
          </a:xfrm>
          <a:custGeom>
            <a:avLst/>
            <a:gdLst/>
            <a:ahLst/>
            <a:cxnLst/>
            <a:rect r="r" b="b" t="t" l="l"/>
            <a:pathLst>
              <a:path h="1942829" w="7317988">
                <a:moveTo>
                  <a:pt x="0" y="0"/>
                </a:moveTo>
                <a:lnTo>
                  <a:pt x="7317988" y="0"/>
                </a:lnTo>
                <a:lnTo>
                  <a:pt x="7317988" y="1942829"/>
                </a:lnTo>
                <a:lnTo>
                  <a:pt x="0" y="1942829"/>
                </a:lnTo>
                <a:lnTo>
                  <a:pt x="0" y="0"/>
                </a:lnTo>
                <a:close/>
              </a:path>
            </a:pathLst>
          </a:custGeom>
          <a:blipFill>
            <a:blip r:embed="rId4"/>
            <a:stretch>
              <a:fillRect l="0" t="0" r="0" b="0"/>
            </a:stretch>
          </a:blipFill>
        </p:spPr>
      </p:sp>
      <p:pic>
        <p:nvPicPr>
          <p:cNvPr name="Picture 6" id="6"/>
          <p:cNvPicPr>
            <a:picLocks noChangeAspect="true"/>
          </p:cNvPicPr>
          <p:nvPr/>
        </p:nvPicPr>
        <p:blipFill>
          <a:blip r:embed="rId5"/>
          <a:stretch>
            <a:fillRect/>
          </a:stretch>
        </p:blipFill>
        <p:spPr>
          <a:xfrm rot="0">
            <a:off x="10954482" y="769620"/>
            <a:ext cx="4937760" cy="4937760"/>
          </a:xfrm>
          <a:prstGeom prst="rect">
            <a:avLst/>
          </a:prstGeom>
        </p:spPr>
      </p:pic>
      <p:grpSp>
        <p:nvGrpSpPr>
          <p:cNvPr name="Group 7" id="7"/>
          <p:cNvGrpSpPr/>
          <p:nvPr/>
        </p:nvGrpSpPr>
        <p:grpSpPr>
          <a:xfrm rot="-10800000">
            <a:off x="8499088" y="6044173"/>
            <a:ext cx="10682230" cy="3927708"/>
            <a:chOff x="0" y="0"/>
            <a:chExt cx="2813427" cy="1034458"/>
          </a:xfrm>
        </p:grpSpPr>
        <p:sp>
          <p:nvSpPr>
            <p:cNvPr name="Freeform 8" id="8"/>
            <p:cNvSpPr/>
            <p:nvPr/>
          </p:nvSpPr>
          <p:spPr>
            <a:xfrm flipH="false" flipV="false" rot="0">
              <a:off x="0" y="0"/>
              <a:ext cx="2813427" cy="1034458"/>
            </a:xfrm>
            <a:custGeom>
              <a:avLst/>
              <a:gdLst/>
              <a:ahLst/>
              <a:cxnLst/>
              <a:rect r="r" b="b" t="t" l="l"/>
              <a:pathLst>
                <a:path h="1034458" w="2813427">
                  <a:moveTo>
                    <a:pt x="2610227" y="0"/>
                  </a:moveTo>
                  <a:lnTo>
                    <a:pt x="0" y="0"/>
                  </a:lnTo>
                  <a:lnTo>
                    <a:pt x="0" y="1034458"/>
                  </a:lnTo>
                  <a:lnTo>
                    <a:pt x="2610227" y="1034458"/>
                  </a:lnTo>
                  <a:lnTo>
                    <a:pt x="2813427" y="517229"/>
                  </a:lnTo>
                  <a:lnTo>
                    <a:pt x="2610227" y="0"/>
                  </a:lnTo>
                  <a:close/>
                </a:path>
              </a:pathLst>
            </a:custGeom>
            <a:solidFill>
              <a:srgbClr val="1C265C"/>
            </a:solidFill>
          </p:spPr>
        </p:sp>
        <p:sp>
          <p:nvSpPr>
            <p:cNvPr name="TextBox 9" id="9"/>
            <p:cNvSpPr txBox="true"/>
            <p:nvPr/>
          </p:nvSpPr>
          <p:spPr>
            <a:xfrm>
              <a:off x="0" y="-76200"/>
              <a:ext cx="2699127" cy="1110658"/>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0110965" y="6361922"/>
            <a:ext cx="6624794" cy="3200400"/>
          </a:xfrm>
          <a:prstGeom prst="rect">
            <a:avLst/>
          </a:prstGeom>
        </p:spPr>
        <p:txBody>
          <a:bodyPr anchor="t" rtlCol="false" tIns="0" lIns="0" bIns="0" rIns="0">
            <a:spAutoFit/>
          </a:bodyPr>
          <a:lstStyle/>
          <a:p>
            <a:pPr algn="l">
              <a:lnSpc>
                <a:spcPts val="3600"/>
              </a:lnSpc>
            </a:pPr>
            <a:r>
              <a:rPr lang="en-US" sz="3000" b="true">
                <a:solidFill>
                  <a:srgbClr val="FFFFFF"/>
                </a:solidFill>
                <a:latin typeface="Manrope Bold"/>
                <a:ea typeface="Manrope Bold"/>
                <a:cs typeface="Manrope Bold"/>
                <a:sym typeface="Manrope Bold"/>
              </a:rPr>
              <a:t>To find out more about Stronger Shores follow the link in the QR code to visit our StoryMap, or go to:</a:t>
            </a:r>
          </a:p>
          <a:p>
            <a:pPr algn="l">
              <a:lnSpc>
                <a:spcPts val="3600"/>
              </a:lnSpc>
            </a:pPr>
            <a:r>
              <a:rPr lang="en-US" sz="3000" b="true">
                <a:solidFill>
                  <a:srgbClr val="FFFFFF"/>
                </a:solidFill>
                <a:latin typeface="Manrope Bold"/>
                <a:ea typeface="Manrope Bold"/>
                <a:cs typeface="Manrope Bold"/>
                <a:sym typeface="Manrope Bold"/>
              </a:rPr>
              <a:t> https://storymaps.arcgis.com/stories/7da0c07ee3d245c9b273c6538bf0e1db</a:t>
            </a:r>
          </a:p>
        </p:txBody>
      </p:sp>
      <p:sp>
        <p:nvSpPr>
          <p:cNvPr name="Freeform 11" id="11"/>
          <p:cNvSpPr/>
          <p:nvPr/>
        </p:nvSpPr>
        <p:spPr>
          <a:xfrm flipH="false" flipV="false" rot="0">
            <a:off x="1028700" y="1627698"/>
            <a:ext cx="4476089" cy="2006921"/>
          </a:xfrm>
          <a:custGeom>
            <a:avLst/>
            <a:gdLst/>
            <a:ahLst/>
            <a:cxnLst/>
            <a:rect r="r" b="b" t="t" l="l"/>
            <a:pathLst>
              <a:path h="2006921" w="4476089">
                <a:moveTo>
                  <a:pt x="0" y="0"/>
                </a:moveTo>
                <a:lnTo>
                  <a:pt x="4476089" y="0"/>
                </a:lnTo>
                <a:lnTo>
                  <a:pt x="4476089" y="2006921"/>
                </a:lnTo>
                <a:lnTo>
                  <a:pt x="0" y="2006921"/>
                </a:lnTo>
                <a:lnTo>
                  <a:pt x="0" y="0"/>
                </a:lnTo>
                <a:close/>
              </a:path>
            </a:pathLst>
          </a:custGeom>
          <a:blipFill>
            <a:blip r:embed="rId6"/>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0546369" y="1200713"/>
            <a:ext cx="6712931" cy="3768162"/>
          </a:xfrm>
          <a:custGeom>
            <a:avLst/>
            <a:gdLst/>
            <a:ahLst/>
            <a:cxnLst/>
            <a:rect r="r" b="b" t="t" l="l"/>
            <a:pathLst>
              <a:path h="3768162" w="6712931">
                <a:moveTo>
                  <a:pt x="0" y="0"/>
                </a:moveTo>
                <a:lnTo>
                  <a:pt x="6712931" y="0"/>
                </a:lnTo>
                <a:lnTo>
                  <a:pt x="6712931" y="3768162"/>
                </a:lnTo>
                <a:lnTo>
                  <a:pt x="0" y="3768162"/>
                </a:lnTo>
                <a:lnTo>
                  <a:pt x="0" y="0"/>
                </a:lnTo>
                <a:close/>
              </a:path>
            </a:pathLst>
          </a:custGeom>
          <a:blipFill>
            <a:blip r:embed="rId3"/>
            <a:stretch>
              <a:fillRect l="0" t="-14356" r="0" b="-14356"/>
            </a:stretch>
          </a:blipFill>
        </p:spPr>
      </p:sp>
      <p:sp>
        <p:nvSpPr>
          <p:cNvPr name="Freeform 5" id="5"/>
          <p:cNvSpPr/>
          <p:nvPr/>
        </p:nvSpPr>
        <p:spPr>
          <a:xfrm flipH="false" flipV="false" rot="0">
            <a:off x="7668221" y="5143500"/>
            <a:ext cx="5318963" cy="4114800"/>
          </a:xfrm>
          <a:custGeom>
            <a:avLst/>
            <a:gdLst/>
            <a:ahLst/>
            <a:cxnLst/>
            <a:rect r="r" b="b" t="t" l="l"/>
            <a:pathLst>
              <a:path h="4114800" w="5318963">
                <a:moveTo>
                  <a:pt x="0" y="0"/>
                </a:moveTo>
                <a:lnTo>
                  <a:pt x="5318963" y="0"/>
                </a:lnTo>
                <a:lnTo>
                  <a:pt x="5318963" y="4114800"/>
                </a:lnTo>
                <a:lnTo>
                  <a:pt x="0" y="4114800"/>
                </a:lnTo>
                <a:lnTo>
                  <a:pt x="0" y="0"/>
                </a:lnTo>
                <a:close/>
              </a:path>
            </a:pathLst>
          </a:custGeom>
          <a:blipFill>
            <a:blip r:embed="rId4"/>
            <a:stretch>
              <a:fillRect l="-8056" t="0" r="-8056" b="0"/>
            </a:stretch>
          </a:blipFill>
        </p:spPr>
      </p:sp>
      <p:sp>
        <p:nvSpPr>
          <p:cNvPr name="Freeform 6" id="6"/>
          <p:cNvSpPr/>
          <p:nvPr/>
        </p:nvSpPr>
        <p:spPr>
          <a:xfrm flipH="false" flipV="false" rot="0">
            <a:off x="13319995" y="5144542"/>
            <a:ext cx="3939305" cy="4113758"/>
          </a:xfrm>
          <a:custGeom>
            <a:avLst/>
            <a:gdLst/>
            <a:ahLst/>
            <a:cxnLst/>
            <a:rect r="r" b="b" t="t" l="l"/>
            <a:pathLst>
              <a:path h="4113758" w="3939305">
                <a:moveTo>
                  <a:pt x="0" y="0"/>
                </a:moveTo>
                <a:lnTo>
                  <a:pt x="3939305" y="0"/>
                </a:lnTo>
                <a:lnTo>
                  <a:pt x="3939305" y="4113758"/>
                </a:lnTo>
                <a:lnTo>
                  <a:pt x="0" y="4113758"/>
                </a:lnTo>
                <a:lnTo>
                  <a:pt x="0" y="0"/>
                </a:lnTo>
                <a:close/>
              </a:path>
            </a:pathLst>
          </a:custGeom>
          <a:blipFill>
            <a:blip r:embed="rId5"/>
            <a:stretch>
              <a:fillRect l="-28223" t="0" r="-28223" b="0"/>
            </a:stretch>
          </a:blipFill>
        </p:spPr>
      </p:sp>
      <p:sp>
        <p:nvSpPr>
          <p:cNvPr name="TextBox 7" id="7"/>
          <p:cNvSpPr txBox="true"/>
          <p:nvPr/>
        </p:nvSpPr>
        <p:spPr>
          <a:xfrm rot="0">
            <a:off x="1028700" y="1346674"/>
            <a:ext cx="811530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GETTING TO KNOW THE COAST</a:t>
            </a:r>
          </a:p>
        </p:txBody>
      </p:sp>
      <p:sp>
        <p:nvSpPr>
          <p:cNvPr name="TextBox 8" id="8"/>
          <p:cNvSpPr txBox="true"/>
          <p:nvPr/>
        </p:nvSpPr>
        <p:spPr>
          <a:xfrm rot="0">
            <a:off x="1028700" y="3717924"/>
            <a:ext cx="6509305"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Coasts are always changing, but what does a typical coast look like?</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There are different types of coastlines, and they are shaped by how water moves in the area, nearby rivers, and the kind of rock found there.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ESTUARIES</a:t>
            </a:r>
          </a:p>
        </p:txBody>
      </p:sp>
      <p:sp>
        <p:nvSpPr>
          <p:cNvPr name="TextBox 5" id="5"/>
          <p:cNvSpPr txBox="true"/>
          <p:nvPr/>
        </p:nvSpPr>
        <p:spPr>
          <a:xfrm rot="0">
            <a:off x="1028700" y="4337049"/>
            <a:ext cx="7833166" cy="492125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Where rivers meet the sea, you might find estuaries, where fresh water mixes with salt water, and where quite often you might find marsh areas and a lot of mud!</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This mud is washed downstream in the river to settle at the river mouth.</a:t>
            </a:r>
          </a:p>
        </p:txBody>
      </p:sp>
      <p:grpSp>
        <p:nvGrpSpPr>
          <p:cNvPr name="Group 6" id="6"/>
          <p:cNvGrpSpPr/>
          <p:nvPr/>
        </p:nvGrpSpPr>
        <p:grpSpPr>
          <a:xfrm rot="0">
            <a:off x="10269592" y="1028700"/>
            <a:ext cx="6989708" cy="8279604"/>
            <a:chOff x="0" y="0"/>
            <a:chExt cx="536185" cy="635133"/>
          </a:xfrm>
        </p:grpSpPr>
        <p:sp>
          <p:nvSpPr>
            <p:cNvPr name="Freeform 7" id="7"/>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28517" t="0" r="-78307"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DEPOSITION</a:t>
            </a:r>
          </a:p>
        </p:txBody>
      </p:sp>
      <p:sp>
        <p:nvSpPr>
          <p:cNvPr name="TextBox 5" id="5"/>
          <p:cNvSpPr txBox="true"/>
          <p:nvPr/>
        </p:nvSpPr>
        <p:spPr>
          <a:xfrm rot="0">
            <a:off x="1028700" y="3098799"/>
            <a:ext cx="8792810" cy="61595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In areas where the coast is sheltered from the open ocean, the water is calmer and the waves slower, and so sand can be ‘deposited’ (dropped) here to form long, sandy or stony beaches. On these beaches you might even find mounds of sand called dunes! </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Bays are an excellent example of these sheltered areas...</a:t>
            </a:r>
          </a:p>
        </p:txBody>
      </p:sp>
      <p:grpSp>
        <p:nvGrpSpPr>
          <p:cNvPr name="Group 6" id="6"/>
          <p:cNvGrpSpPr/>
          <p:nvPr/>
        </p:nvGrpSpPr>
        <p:grpSpPr>
          <a:xfrm rot="0">
            <a:off x="10269592" y="1028700"/>
            <a:ext cx="6989708" cy="8279604"/>
            <a:chOff x="0" y="0"/>
            <a:chExt cx="536185" cy="635133"/>
          </a:xfrm>
        </p:grpSpPr>
        <p:sp>
          <p:nvSpPr>
            <p:cNvPr name="Freeform 7" id="7"/>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21506" t="0" r="-89334"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HEADLANDS</a:t>
            </a:r>
          </a:p>
        </p:txBody>
      </p:sp>
      <p:sp>
        <p:nvSpPr>
          <p:cNvPr name="TextBox 5" id="5"/>
          <p:cNvSpPr txBox="true"/>
          <p:nvPr/>
        </p:nvSpPr>
        <p:spPr>
          <a:xfrm rot="0">
            <a:off x="1028700" y="3098799"/>
            <a:ext cx="8792810"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In areas with harder rock, such as volcanic rock, parts of the coast might jut out into the sea. That is because the harder rock takes longer to ‘erode’.</a:t>
            </a:r>
          </a:p>
          <a:p>
            <a:pPr algn="l">
              <a:lnSpc>
                <a:spcPts val="4899"/>
              </a:lnSpc>
            </a:pPr>
          </a:p>
          <a:p>
            <a:pPr algn="l">
              <a:lnSpc>
                <a:spcPts val="4899"/>
              </a:lnSpc>
            </a:pPr>
            <a:r>
              <a:rPr lang="en-US" sz="3499">
                <a:solidFill>
                  <a:srgbClr val="FFFFFF"/>
                </a:solidFill>
                <a:latin typeface="Manrope"/>
                <a:ea typeface="Manrope"/>
                <a:cs typeface="Manrope"/>
                <a:sym typeface="Manrope"/>
              </a:rPr>
              <a:t>What do you think ‘erode’ means?</a:t>
            </a:r>
          </a:p>
          <a:p>
            <a:pPr algn="l">
              <a:lnSpc>
                <a:spcPts val="4899"/>
              </a:lnSpc>
            </a:pPr>
          </a:p>
          <a:p>
            <a:pPr algn="l">
              <a:lnSpc>
                <a:spcPts val="4899"/>
              </a:lnSpc>
            </a:pPr>
            <a:r>
              <a:rPr lang="en-US" sz="3499">
                <a:solidFill>
                  <a:srgbClr val="FFFFFF"/>
                </a:solidFill>
                <a:latin typeface="Manrope"/>
                <a:ea typeface="Manrope"/>
                <a:cs typeface="Manrope"/>
                <a:sym typeface="Manrope"/>
              </a:rPr>
              <a:t>Headlands are an excellent example of harder rock jutting out into the sea...</a:t>
            </a:r>
          </a:p>
        </p:txBody>
      </p:sp>
      <p:grpSp>
        <p:nvGrpSpPr>
          <p:cNvPr name="Group 6" id="6"/>
          <p:cNvGrpSpPr/>
          <p:nvPr/>
        </p:nvGrpSpPr>
        <p:grpSpPr>
          <a:xfrm rot="0">
            <a:off x="10269592" y="1028700"/>
            <a:ext cx="6989708" cy="8279604"/>
            <a:chOff x="0" y="0"/>
            <a:chExt cx="536185" cy="635133"/>
          </a:xfrm>
        </p:grpSpPr>
        <p:sp>
          <p:nvSpPr>
            <p:cNvPr name="Freeform 7" id="7"/>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127812" t="0" r="-29696"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EROSION</a:t>
            </a:r>
          </a:p>
        </p:txBody>
      </p:sp>
      <p:sp>
        <p:nvSpPr>
          <p:cNvPr name="TextBox 5" id="5"/>
          <p:cNvSpPr txBox="true"/>
          <p:nvPr/>
        </p:nvSpPr>
        <p:spPr>
          <a:xfrm rot="0">
            <a:off x="1028700" y="3098799"/>
            <a:ext cx="8792810"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Our coasts are always changing, because the sea is always moving! Our coasts might move back inland (eroding) or they might move outwards through deposition, with new beaches forming. </a:t>
            </a:r>
          </a:p>
          <a:p>
            <a:pPr algn="l">
              <a:lnSpc>
                <a:spcPts val="4899"/>
              </a:lnSpc>
            </a:pPr>
          </a:p>
          <a:p>
            <a:pPr algn="l">
              <a:lnSpc>
                <a:spcPts val="4899"/>
              </a:lnSpc>
            </a:pPr>
            <a:r>
              <a:rPr lang="en-US" sz="3499">
                <a:solidFill>
                  <a:srgbClr val="FFFFFF"/>
                </a:solidFill>
                <a:latin typeface="Manrope"/>
                <a:ea typeface="Manrope"/>
                <a:cs typeface="Manrope"/>
                <a:sym typeface="Manrope"/>
              </a:rPr>
              <a:t>Climate change is causing us trouble however, as it is increasing the speed at which our coast erodes.</a:t>
            </a:r>
          </a:p>
        </p:txBody>
      </p:sp>
      <p:grpSp>
        <p:nvGrpSpPr>
          <p:cNvPr name="Group 6" id="6"/>
          <p:cNvGrpSpPr/>
          <p:nvPr/>
        </p:nvGrpSpPr>
        <p:grpSpPr>
          <a:xfrm rot="0">
            <a:off x="10269592" y="1028700"/>
            <a:ext cx="6989708" cy="8279604"/>
            <a:chOff x="0" y="0"/>
            <a:chExt cx="536185" cy="635133"/>
          </a:xfrm>
        </p:grpSpPr>
        <p:sp>
          <p:nvSpPr>
            <p:cNvPr name="Freeform 7" id="7"/>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85385" t="0" r="-25199"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8115300"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8115300"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EROSION</a:t>
            </a:r>
          </a:p>
        </p:txBody>
      </p:sp>
      <p:sp>
        <p:nvSpPr>
          <p:cNvPr name="TextBox 5" id="5"/>
          <p:cNvSpPr txBox="true"/>
          <p:nvPr/>
        </p:nvSpPr>
        <p:spPr>
          <a:xfrm rot="0">
            <a:off x="1028700" y="3098799"/>
            <a:ext cx="8792810" cy="30638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Erosion is the breaking up of coastal rock over time, as sea waves crash against the rock. The water breaks off small pieces of rock, and over time this makes the coastline move further and further inland.</a:t>
            </a:r>
          </a:p>
        </p:txBody>
      </p:sp>
      <p:grpSp>
        <p:nvGrpSpPr>
          <p:cNvPr name="Group 6" id="6"/>
          <p:cNvGrpSpPr/>
          <p:nvPr/>
        </p:nvGrpSpPr>
        <p:grpSpPr>
          <a:xfrm rot="0">
            <a:off x="10269592" y="1028700"/>
            <a:ext cx="6989708" cy="8279604"/>
            <a:chOff x="0" y="0"/>
            <a:chExt cx="536185" cy="635133"/>
          </a:xfrm>
        </p:grpSpPr>
        <p:sp>
          <p:nvSpPr>
            <p:cNvPr name="Freeform 7" id="7"/>
            <p:cNvSpPr/>
            <p:nvPr/>
          </p:nvSpPr>
          <p:spPr>
            <a:xfrm flipH="false" flipV="false" rot="0">
              <a:off x="0" y="0"/>
              <a:ext cx="536185" cy="635133"/>
            </a:xfrm>
            <a:custGeom>
              <a:avLst/>
              <a:gdLst/>
              <a:ahLst/>
              <a:cxnLst/>
              <a:rect r="r" b="b" t="t" l="l"/>
              <a:pathLst>
                <a:path h="635133" w="536185">
                  <a:moveTo>
                    <a:pt x="0" y="0"/>
                  </a:moveTo>
                  <a:lnTo>
                    <a:pt x="536185" y="0"/>
                  </a:lnTo>
                  <a:lnTo>
                    <a:pt x="536185" y="635133"/>
                  </a:lnTo>
                  <a:lnTo>
                    <a:pt x="0" y="635133"/>
                  </a:lnTo>
                  <a:close/>
                </a:path>
              </a:pathLst>
            </a:custGeom>
            <a:blipFill>
              <a:blip r:embed="rId3"/>
              <a:stretch>
                <a:fillRect l="0" t="-7863" r="0" b="-42399"/>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DAGW6hQe6y0</dc:identifier>
  <dcterms:modified xsi:type="dcterms:W3CDTF">2011-08-01T06:04:30Z</dcterms:modified>
  <cp:revision>1</cp:revision>
  <dc:title>Erosion KS2</dc:title>
</cp:coreProperties>
</file>