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x="18288000" cy="10287000"/>
  <p:notesSz cx="6858000" cy="9144000"/>
  <p:embeddedFontLst>
    <p:embeddedFont>
      <p:font typeface="Manrope Bold" charset="1" panose="00000000000000000000"/>
      <p:regular r:id="rId39"/>
    </p:embeddedFont>
    <p:embeddedFont>
      <p:font typeface="Manrope Light" charset="1" panose="00000000000000000000"/>
      <p:regular r:id="rId40"/>
    </p:embeddedFont>
    <p:embeddedFont>
      <p:font typeface="Manrope" charset="1" panose="0000000000000000000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notesMasters/notesMaster1.xml" Type="http://schemas.openxmlformats.org/officeDocument/2006/relationships/notesMaster"/><Relationship Id="rId43" Target="theme/theme2.xml" Type="http://schemas.openxmlformats.org/officeDocument/2006/relationships/theme"/><Relationship Id="rId44" Target="notesSlides/notesSlide1.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07854109229 Beverley Walton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2.jpeg" Type="http://schemas.openxmlformats.org/officeDocument/2006/relationships/image"/><Relationship Id="rId4" Target="../media/image2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png" Type="http://schemas.openxmlformats.org/officeDocument/2006/relationships/image"/><Relationship Id="rId12" Target="../media/image33.png" Type="http://schemas.openxmlformats.org/officeDocument/2006/relationships/image"/><Relationship Id="rId13" Target="../media/image34.png" Type="http://schemas.openxmlformats.org/officeDocument/2006/relationships/image"/><Relationship Id="rId14" Target="../media/image35.png" Type="http://schemas.openxmlformats.org/officeDocument/2006/relationships/image"/><Relationship Id="rId15" Target="../media/image36.png" Type="http://schemas.openxmlformats.org/officeDocument/2006/relationships/image"/><Relationship Id="rId16" Target="../media/image37.png" Type="http://schemas.openxmlformats.org/officeDocument/2006/relationships/image"/><Relationship Id="rId17" Target="../media/image38.png" Type="http://schemas.openxmlformats.org/officeDocument/2006/relationships/image"/><Relationship Id="rId18" Target="../media/image39.png" Type="http://schemas.openxmlformats.org/officeDocument/2006/relationships/image"/><Relationship Id="rId19" Target="../media/image40.png" Type="http://schemas.openxmlformats.org/officeDocument/2006/relationships/image"/><Relationship Id="rId2" Target="../media/image1.png" Type="http://schemas.openxmlformats.org/officeDocument/2006/relationships/image"/><Relationship Id="rId20" Target="../media/image41.png" Type="http://schemas.openxmlformats.org/officeDocument/2006/relationships/image"/><Relationship Id="rId21" Target="../media/image42.png" Type="http://schemas.openxmlformats.org/officeDocument/2006/relationships/image"/><Relationship Id="rId22" Target="../media/image43.svg" Type="http://schemas.openxmlformats.org/officeDocument/2006/relationships/image"/><Relationship Id="rId23" Target="../media/image44.png" Type="http://schemas.openxmlformats.org/officeDocument/2006/relationships/image"/><Relationship Id="rId24" Target="../media/image45.svg" Type="http://schemas.openxmlformats.org/officeDocument/2006/relationships/image"/><Relationship Id="rId25" Target="../media/image46.png" Type="http://schemas.openxmlformats.org/officeDocument/2006/relationships/image"/><Relationship Id="rId26" Target="../media/image47.png" Type="http://schemas.openxmlformats.org/officeDocument/2006/relationships/image"/><Relationship Id="rId27" Target="../media/image48.png" Type="http://schemas.openxmlformats.org/officeDocument/2006/relationships/image"/><Relationship Id="rId28" Target="../media/image49.svg" Type="http://schemas.openxmlformats.org/officeDocument/2006/relationships/image"/><Relationship Id="rId29" Target="../media/image50.png" Type="http://schemas.openxmlformats.org/officeDocument/2006/relationships/image"/><Relationship Id="rId3" Target="../media/image24.png" Type="http://schemas.openxmlformats.org/officeDocument/2006/relationships/image"/><Relationship Id="rId30" Target="../media/image51.png" Type="http://schemas.openxmlformats.org/officeDocument/2006/relationships/image"/><Relationship Id="rId31" Target="../media/image52.svg" Type="http://schemas.openxmlformats.org/officeDocument/2006/relationships/image"/><Relationship Id="rId32" Target="../media/image53.png" Type="http://schemas.openxmlformats.org/officeDocument/2006/relationships/image"/><Relationship Id="rId33" Target="../media/image54.png" Type="http://schemas.openxmlformats.org/officeDocument/2006/relationships/image"/><Relationship Id="rId34" Target="../media/image55.png" Type="http://schemas.openxmlformats.org/officeDocument/2006/relationships/image"/><Relationship Id="rId35" Target="../media/image56.png" Type="http://schemas.openxmlformats.org/officeDocument/2006/relationships/image"/><Relationship Id="rId36" Target="../media/image57.png" Type="http://schemas.openxmlformats.org/officeDocument/2006/relationships/image"/><Relationship Id="rId37" Target="../media/image58.sv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 Id="rId9"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9.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0.jpeg" Type="http://schemas.openxmlformats.org/officeDocument/2006/relationships/image"/><Relationship Id="rId4" Target="../media/image61.jpeg" Type="http://schemas.openxmlformats.org/officeDocument/2006/relationships/image"/><Relationship Id="rId5" Target="../media/image62.jpeg" Type="http://schemas.openxmlformats.org/officeDocument/2006/relationships/image"/><Relationship Id="rId6" Target="../media/image63.jpeg" Type="http://schemas.openxmlformats.org/officeDocument/2006/relationships/image"/><Relationship Id="rId7" Target="../media/image64.jpeg" Type="http://schemas.openxmlformats.org/officeDocument/2006/relationships/image"/><Relationship Id="rId8" Target="../media/image6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66.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png" Type="http://schemas.openxmlformats.org/officeDocument/2006/relationships/image"/><Relationship Id="rId4" Target="../media/image18.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7.jpeg" Type="http://schemas.openxmlformats.org/officeDocument/2006/relationships/image"/><Relationship Id="rId4" Target="../media/image3.jpeg" Type="http://schemas.openxmlformats.org/officeDocument/2006/relationships/image"/><Relationship Id="rId5" Target="../media/image6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7.jpeg" Type="http://schemas.openxmlformats.org/officeDocument/2006/relationships/image"/><Relationship Id="rId4" Target="../media/image3.jpeg" Type="http://schemas.openxmlformats.org/officeDocument/2006/relationships/image"/><Relationship Id="rId5" Target="../media/image6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9.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0.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1.jpeg" Type="http://schemas.openxmlformats.org/officeDocument/2006/relationships/image"/><Relationship Id="rId4" Target="../media/image5.png" Type="http://schemas.openxmlformats.org/officeDocument/2006/relationships/image"/><Relationship Id="rId5" Target="../media/image72.png" Type="http://schemas.openxmlformats.org/officeDocument/2006/relationships/image"/><Relationship Id="rId6"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12156843" y="1028700"/>
            <a:ext cx="5102457" cy="8229600"/>
            <a:chOff x="0" y="0"/>
            <a:chExt cx="790504" cy="1274980"/>
          </a:xfrm>
        </p:grpSpPr>
        <p:sp>
          <p:nvSpPr>
            <p:cNvPr name="Freeform 5" id="5"/>
            <p:cNvSpPr/>
            <p:nvPr/>
          </p:nvSpPr>
          <p:spPr>
            <a:xfrm flipH="false" flipV="false" rot="0">
              <a:off x="0" y="0"/>
              <a:ext cx="790504" cy="1274980"/>
            </a:xfrm>
            <a:custGeom>
              <a:avLst/>
              <a:gdLst/>
              <a:ahLst/>
              <a:cxnLst/>
              <a:rect r="r" b="b" t="t" l="l"/>
              <a:pathLst>
                <a:path h="1274980" w="790504">
                  <a:moveTo>
                    <a:pt x="0" y="0"/>
                  </a:moveTo>
                  <a:lnTo>
                    <a:pt x="790504" y="0"/>
                  </a:lnTo>
                  <a:lnTo>
                    <a:pt x="790504" y="1274980"/>
                  </a:lnTo>
                  <a:lnTo>
                    <a:pt x="0" y="1274980"/>
                  </a:lnTo>
                  <a:close/>
                </a:path>
              </a:pathLst>
            </a:custGeom>
            <a:blipFill>
              <a:blip r:embed="rId3"/>
              <a:stretch>
                <a:fillRect l="-57655" t="0" r="-57655" b="0"/>
              </a:stretch>
            </a:blipFill>
          </p:spPr>
        </p:sp>
      </p:grpSp>
      <p:grpSp>
        <p:nvGrpSpPr>
          <p:cNvPr name="Group 6" id="6"/>
          <p:cNvGrpSpPr/>
          <p:nvPr/>
        </p:nvGrpSpPr>
        <p:grpSpPr>
          <a:xfrm rot="0">
            <a:off x="8435177" y="1028700"/>
            <a:ext cx="3460903" cy="4486858"/>
            <a:chOff x="0" y="0"/>
            <a:chExt cx="536185" cy="695132"/>
          </a:xfrm>
        </p:grpSpPr>
        <p:sp>
          <p:nvSpPr>
            <p:cNvPr name="Freeform 7" id="7"/>
            <p:cNvSpPr/>
            <p:nvPr/>
          </p:nvSpPr>
          <p:spPr>
            <a:xfrm flipH="false" flipV="false" rot="0">
              <a:off x="0" y="0"/>
              <a:ext cx="536185" cy="695132"/>
            </a:xfrm>
            <a:custGeom>
              <a:avLst/>
              <a:gdLst/>
              <a:ahLst/>
              <a:cxnLst/>
              <a:rect r="r" b="b" t="t" l="l"/>
              <a:pathLst>
                <a:path h="695132" w="536185">
                  <a:moveTo>
                    <a:pt x="0" y="0"/>
                  </a:moveTo>
                  <a:lnTo>
                    <a:pt x="536185" y="0"/>
                  </a:lnTo>
                  <a:lnTo>
                    <a:pt x="536185" y="695132"/>
                  </a:lnTo>
                  <a:lnTo>
                    <a:pt x="0" y="695132"/>
                  </a:lnTo>
                  <a:close/>
                </a:path>
              </a:pathLst>
            </a:custGeom>
            <a:blipFill>
              <a:blip r:embed="rId4"/>
              <a:stretch>
                <a:fillRect l="-65379" t="0" r="-65379" b="0"/>
              </a:stretch>
            </a:blipFill>
          </p:spPr>
        </p:sp>
      </p:grpSp>
      <p:grpSp>
        <p:nvGrpSpPr>
          <p:cNvPr name="Group 8" id="8"/>
          <p:cNvGrpSpPr/>
          <p:nvPr/>
        </p:nvGrpSpPr>
        <p:grpSpPr>
          <a:xfrm rot="0">
            <a:off x="8435177" y="5800149"/>
            <a:ext cx="3460903" cy="3458151"/>
            <a:chOff x="0" y="0"/>
            <a:chExt cx="536185" cy="535758"/>
          </a:xfrm>
        </p:grpSpPr>
        <p:sp>
          <p:nvSpPr>
            <p:cNvPr name="Freeform 9" id="9"/>
            <p:cNvSpPr/>
            <p:nvPr/>
          </p:nvSpPr>
          <p:spPr>
            <a:xfrm flipH="false" flipV="false" rot="0">
              <a:off x="0" y="0"/>
              <a:ext cx="536185" cy="535758"/>
            </a:xfrm>
            <a:custGeom>
              <a:avLst/>
              <a:gdLst/>
              <a:ahLst/>
              <a:cxnLst/>
              <a:rect r="r" b="b" t="t" l="l"/>
              <a:pathLst>
                <a:path h="535758" w="536185">
                  <a:moveTo>
                    <a:pt x="0" y="0"/>
                  </a:moveTo>
                  <a:lnTo>
                    <a:pt x="536185" y="0"/>
                  </a:lnTo>
                  <a:lnTo>
                    <a:pt x="536185" y="535758"/>
                  </a:lnTo>
                  <a:lnTo>
                    <a:pt x="0" y="535758"/>
                  </a:lnTo>
                  <a:close/>
                </a:path>
              </a:pathLst>
            </a:custGeom>
            <a:blipFill>
              <a:blip r:embed="rId5"/>
              <a:stretch>
                <a:fillRect l="-25076" t="0" r="-25076" b="0"/>
              </a:stretch>
            </a:blipFill>
          </p:spPr>
        </p:sp>
      </p:grpSp>
      <p:sp>
        <p:nvSpPr>
          <p:cNvPr name="Freeform 10" id="10"/>
          <p:cNvSpPr/>
          <p:nvPr/>
        </p:nvSpPr>
        <p:spPr>
          <a:xfrm flipH="false" flipV="false" rot="0">
            <a:off x="752946" y="7282492"/>
            <a:ext cx="7257066" cy="1926655"/>
          </a:xfrm>
          <a:custGeom>
            <a:avLst/>
            <a:gdLst/>
            <a:ahLst/>
            <a:cxnLst/>
            <a:rect r="r" b="b" t="t" l="l"/>
            <a:pathLst>
              <a:path h="1926655" w="7257066">
                <a:moveTo>
                  <a:pt x="0" y="0"/>
                </a:moveTo>
                <a:lnTo>
                  <a:pt x="7257066" y="0"/>
                </a:lnTo>
                <a:lnTo>
                  <a:pt x="7257066" y="1926654"/>
                </a:lnTo>
                <a:lnTo>
                  <a:pt x="0" y="1926654"/>
                </a:lnTo>
                <a:lnTo>
                  <a:pt x="0" y="0"/>
                </a:lnTo>
                <a:close/>
              </a:path>
            </a:pathLst>
          </a:custGeom>
          <a:blipFill>
            <a:blip r:embed="rId6"/>
            <a:stretch>
              <a:fillRect l="0" t="0" r="0" b="0"/>
            </a:stretch>
          </a:blipFill>
        </p:spPr>
      </p:sp>
      <p:sp>
        <p:nvSpPr>
          <p:cNvPr name="TextBox 11" id="11"/>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COASTAL DEFENCE</a:t>
            </a:r>
          </a:p>
        </p:txBody>
      </p:sp>
      <p:sp>
        <p:nvSpPr>
          <p:cNvPr name="TextBox 12" id="12"/>
          <p:cNvSpPr txBox="true"/>
          <p:nvPr/>
        </p:nvSpPr>
        <p:spPr>
          <a:xfrm rot="0">
            <a:off x="1028700" y="3506060"/>
            <a:ext cx="5776198" cy="12065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Explore how nature can protect our coasts...</a:t>
            </a:r>
          </a:p>
        </p:txBody>
      </p:sp>
      <p:sp>
        <p:nvSpPr>
          <p:cNvPr name="Freeform 13" id="13"/>
          <p:cNvSpPr/>
          <p:nvPr/>
        </p:nvSpPr>
        <p:spPr>
          <a:xfrm flipH="false" flipV="false" rot="0">
            <a:off x="752946" y="5275570"/>
            <a:ext cx="4476089" cy="2006921"/>
          </a:xfrm>
          <a:custGeom>
            <a:avLst/>
            <a:gdLst/>
            <a:ahLst/>
            <a:cxnLst/>
            <a:rect r="r" b="b" t="t" l="l"/>
            <a:pathLst>
              <a:path h="2006921" w="4476089">
                <a:moveTo>
                  <a:pt x="0" y="0"/>
                </a:moveTo>
                <a:lnTo>
                  <a:pt x="4476089" y="0"/>
                </a:lnTo>
                <a:lnTo>
                  <a:pt x="4476089" y="2006922"/>
                </a:lnTo>
                <a:lnTo>
                  <a:pt x="0" y="2006922"/>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OYSTERS</a:t>
            </a:r>
          </a:p>
        </p:txBody>
      </p:sp>
      <p:sp>
        <p:nvSpPr>
          <p:cNvPr name="TextBox 5" id="5"/>
          <p:cNvSpPr txBox="true"/>
          <p:nvPr/>
        </p:nvSpPr>
        <p:spPr>
          <a:xfrm rot="0">
            <a:off x="1028700" y="2634572"/>
            <a:ext cx="7944068" cy="7848927"/>
          </a:xfrm>
          <a:prstGeom prst="rect">
            <a:avLst/>
          </a:prstGeom>
        </p:spPr>
        <p:txBody>
          <a:bodyPr anchor="t" rtlCol="false" tIns="0" lIns="0" bIns="0" rIns="0">
            <a:spAutoFit/>
          </a:bodyPr>
          <a:lstStyle/>
          <a:p>
            <a:pPr algn="l">
              <a:lnSpc>
                <a:spcPts val="4796"/>
              </a:lnSpc>
            </a:pPr>
            <a:r>
              <a:rPr lang="en-US" sz="3426">
                <a:solidFill>
                  <a:srgbClr val="FFFFFF"/>
                </a:solidFill>
                <a:latin typeface="Manrope"/>
                <a:ea typeface="Manrope"/>
                <a:cs typeface="Manrope"/>
                <a:sym typeface="Manrope"/>
              </a:rPr>
              <a:t>Oysters are animals that grow a shell around them in order to protect themselves from any predators. </a:t>
            </a:r>
          </a:p>
          <a:p>
            <a:pPr algn="l">
              <a:lnSpc>
                <a:spcPts val="4796"/>
              </a:lnSpc>
            </a:pPr>
          </a:p>
          <a:p>
            <a:pPr algn="l">
              <a:lnSpc>
                <a:spcPts val="4796"/>
              </a:lnSpc>
            </a:pPr>
            <a:r>
              <a:rPr lang="en-US" sz="3426">
                <a:solidFill>
                  <a:srgbClr val="FFFFFF"/>
                </a:solidFill>
                <a:latin typeface="Manrope"/>
                <a:ea typeface="Manrope"/>
                <a:cs typeface="Manrope"/>
                <a:sym typeface="Manrope"/>
              </a:rPr>
              <a:t>Oysters are filter feeders. This means they pull in water and pass it through their gills. Any tiny bits of food floating in the water get trapped and eaten by the oyster, and the clean water is pushed back out.</a:t>
            </a:r>
          </a:p>
          <a:p>
            <a:pPr algn="l">
              <a:lnSpc>
                <a:spcPts val="4796"/>
              </a:lnSpc>
            </a:pPr>
          </a:p>
          <a:p>
            <a:pPr algn="l">
              <a:lnSpc>
                <a:spcPts val="4796"/>
              </a:lnSpc>
            </a:pPr>
          </a:p>
          <a:p>
            <a:pPr algn="l">
              <a:lnSpc>
                <a:spcPts val="4796"/>
              </a:lnSpc>
            </a:pPr>
          </a:p>
        </p:txBody>
      </p:sp>
      <p:sp>
        <p:nvSpPr>
          <p:cNvPr name="Freeform 6" id="6"/>
          <p:cNvSpPr/>
          <p:nvPr/>
        </p:nvSpPr>
        <p:spPr>
          <a:xfrm flipH="false" flipV="false" rot="0">
            <a:off x="10245777" y="1028700"/>
            <a:ext cx="7013523" cy="8229600"/>
          </a:xfrm>
          <a:custGeom>
            <a:avLst/>
            <a:gdLst/>
            <a:ahLst/>
            <a:cxnLst/>
            <a:rect r="r" b="b" t="t" l="l"/>
            <a:pathLst>
              <a:path h="8229600" w="7013523">
                <a:moveTo>
                  <a:pt x="0" y="0"/>
                </a:moveTo>
                <a:lnTo>
                  <a:pt x="7013523" y="0"/>
                </a:lnTo>
                <a:lnTo>
                  <a:pt x="7013523" y="8229600"/>
                </a:lnTo>
                <a:lnTo>
                  <a:pt x="0" y="8229600"/>
                </a:lnTo>
                <a:lnTo>
                  <a:pt x="0" y="0"/>
                </a:lnTo>
                <a:close/>
              </a:path>
            </a:pathLst>
          </a:custGeom>
          <a:blipFill>
            <a:blip r:embed="rId3"/>
            <a:stretch>
              <a:fillRect l="-27942" t="0" r="-27942"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OYSTERS</a:t>
            </a:r>
          </a:p>
        </p:txBody>
      </p:sp>
      <p:sp>
        <p:nvSpPr>
          <p:cNvPr name="TextBox 5" id="5"/>
          <p:cNvSpPr txBox="true"/>
          <p:nvPr/>
        </p:nvSpPr>
        <p:spPr>
          <a:xfrm rot="0">
            <a:off x="1028700" y="3098799"/>
            <a:ext cx="9217077" cy="492125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By filtering the water, the oysters help to clean it, which is massively beneficial for both humans, and the surrounding marine life.</a:t>
            </a:r>
          </a:p>
          <a:p>
            <a:pPr algn="l">
              <a:lnSpc>
                <a:spcPts val="4899"/>
              </a:lnSpc>
            </a:pPr>
          </a:p>
          <a:p>
            <a:pPr algn="l">
              <a:lnSpc>
                <a:spcPts val="4899"/>
              </a:lnSpc>
            </a:pPr>
            <a:r>
              <a:rPr lang="en-US" sz="3499">
                <a:solidFill>
                  <a:srgbClr val="FFFFFF"/>
                </a:solidFill>
                <a:latin typeface="Manrope"/>
                <a:ea typeface="Manrope"/>
                <a:cs typeface="Manrope"/>
                <a:sym typeface="Manrope"/>
              </a:rPr>
              <a:t>Filtering the water clears it, allowing in more light, which is beneficial for kelp and other marine life that requires sunlight. </a:t>
            </a:r>
          </a:p>
        </p:txBody>
      </p:sp>
      <p:sp>
        <p:nvSpPr>
          <p:cNvPr name="Freeform 6" id="6"/>
          <p:cNvSpPr/>
          <p:nvPr/>
        </p:nvSpPr>
        <p:spPr>
          <a:xfrm flipH="false" flipV="false" rot="0">
            <a:off x="10245777" y="1028700"/>
            <a:ext cx="7013523" cy="8229600"/>
          </a:xfrm>
          <a:custGeom>
            <a:avLst/>
            <a:gdLst/>
            <a:ahLst/>
            <a:cxnLst/>
            <a:rect r="r" b="b" t="t" l="l"/>
            <a:pathLst>
              <a:path h="8229600" w="7013523">
                <a:moveTo>
                  <a:pt x="0" y="0"/>
                </a:moveTo>
                <a:lnTo>
                  <a:pt x="7013523" y="0"/>
                </a:lnTo>
                <a:lnTo>
                  <a:pt x="7013523" y="8229600"/>
                </a:lnTo>
                <a:lnTo>
                  <a:pt x="0" y="8229600"/>
                </a:lnTo>
                <a:lnTo>
                  <a:pt x="0" y="0"/>
                </a:lnTo>
                <a:close/>
              </a:path>
            </a:pathLst>
          </a:custGeom>
          <a:blipFill>
            <a:blip r:embed="rId3"/>
            <a:stretch>
              <a:fillRect l="-107937" t="-30400" r="-119567" b="-24886"/>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OYSTERS</a:t>
            </a:r>
          </a:p>
        </p:txBody>
      </p:sp>
      <p:sp>
        <p:nvSpPr>
          <p:cNvPr name="TextBox 5" id="5"/>
          <p:cNvSpPr txBox="true"/>
          <p:nvPr/>
        </p:nvSpPr>
        <p:spPr>
          <a:xfrm rot="0">
            <a:off x="1028700" y="2878082"/>
            <a:ext cx="9217077" cy="61595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Oysters also grow in reefs, attaching to each other to create hard structures on the sea bed. </a:t>
            </a:r>
          </a:p>
          <a:p>
            <a:pPr algn="l">
              <a:lnSpc>
                <a:spcPts val="4899"/>
              </a:lnSpc>
            </a:pPr>
            <a:r>
              <a:rPr lang="en-US" sz="3499">
                <a:solidFill>
                  <a:srgbClr val="FFFFFF"/>
                </a:solidFill>
                <a:latin typeface="Manrope"/>
                <a:ea typeface="Manrope"/>
                <a:cs typeface="Manrope"/>
                <a:sym typeface="Manrope"/>
              </a:rPr>
              <a:t>This is very important, as by doing this they create a habitat for marine life to grow on top of them, spaces for fish to live within them, and surfaces for marine life to lay eggs on them. </a:t>
            </a:r>
          </a:p>
          <a:p>
            <a:pPr algn="l">
              <a:lnSpc>
                <a:spcPts val="4899"/>
              </a:lnSpc>
            </a:pPr>
            <a:r>
              <a:rPr lang="en-US" sz="3499">
                <a:solidFill>
                  <a:srgbClr val="FFFFFF"/>
                </a:solidFill>
                <a:latin typeface="Manrope"/>
                <a:ea typeface="Manrope"/>
                <a:cs typeface="Manrope"/>
                <a:sym typeface="Manrope"/>
              </a:rPr>
              <a:t>These oyster reefs therefore help to bring lots and lots of life to an area!</a:t>
            </a:r>
          </a:p>
        </p:txBody>
      </p:sp>
      <p:sp>
        <p:nvSpPr>
          <p:cNvPr name="Freeform 6" id="6"/>
          <p:cNvSpPr/>
          <p:nvPr/>
        </p:nvSpPr>
        <p:spPr>
          <a:xfrm flipH="false" flipV="false" rot="0">
            <a:off x="10739018" y="1028700"/>
            <a:ext cx="6520282" cy="8229600"/>
          </a:xfrm>
          <a:custGeom>
            <a:avLst/>
            <a:gdLst/>
            <a:ahLst/>
            <a:cxnLst/>
            <a:rect r="r" b="b" t="t" l="l"/>
            <a:pathLst>
              <a:path h="8229600" w="6520282">
                <a:moveTo>
                  <a:pt x="0" y="0"/>
                </a:moveTo>
                <a:lnTo>
                  <a:pt x="6520282" y="0"/>
                </a:lnTo>
                <a:lnTo>
                  <a:pt x="6520282" y="8229600"/>
                </a:lnTo>
                <a:lnTo>
                  <a:pt x="0" y="8229600"/>
                </a:lnTo>
                <a:lnTo>
                  <a:pt x="0" y="0"/>
                </a:lnTo>
                <a:close/>
              </a:path>
            </a:pathLst>
          </a:custGeom>
          <a:blipFill>
            <a:blip r:embed="rId3"/>
            <a:stretch>
              <a:fillRect l="-100753" t="-46530" r="-144471" b="-2156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SEAGRASS</a:t>
            </a:r>
          </a:p>
        </p:txBody>
      </p:sp>
      <p:sp>
        <p:nvSpPr>
          <p:cNvPr name="TextBox 5" id="5"/>
          <p:cNvSpPr txBox="true"/>
          <p:nvPr/>
        </p:nvSpPr>
        <p:spPr>
          <a:xfrm rot="0">
            <a:off x="1028700" y="3098799"/>
            <a:ext cx="7647842"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Seagrass is our final species. It is the only true flowering marine plant in the world! </a:t>
            </a:r>
          </a:p>
          <a:p>
            <a:pPr algn="l">
              <a:lnSpc>
                <a:spcPts val="4899"/>
              </a:lnSpc>
            </a:pPr>
          </a:p>
          <a:p>
            <a:pPr algn="l">
              <a:lnSpc>
                <a:spcPts val="4899"/>
              </a:lnSpc>
            </a:pPr>
            <a:r>
              <a:rPr lang="en-US" sz="3499">
                <a:solidFill>
                  <a:srgbClr val="FFFFFF"/>
                </a:solidFill>
                <a:latin typeface="Manrope"/>
                <a:ea typeface="Manrope"/>
                <a:cs typeface="Manrope"/>
                <a:sym typeface="Manrope"/>
              </a:rPr>
              <a:t>Seagrass can be found in flat, sheltered areas, growing in muddy or coarse ‘sediment’ - sediment is the material that settles on the seabed (it can be sand, gravel, mud etc.)</a:t>
            </a:r>
          </a:p>
        </p:txBody>
      </p:sp>
      <p:sp>
        <p:nvSpPr>
          <p:cNvPr name="Freeform 6" id="6"/>
          <p:cNvSpPr/>
          <p:nvPr/>
        </p:nvSpPr>
        <p:spPr>
          <a:xfrm flipH="false" flipV="false" rot="0">
            <a:off x="10739018" y="1028700"/>
            <a:ext cx="6520282" cy="8229600"/>
          </a:xfrm>
          <a:custGeom>
            <a:avLst/>
            <a:gdLst/>
            <a:ahLst/>
            <a:cxnLst/>
            <a:rect r="r" b="b" t="t" l="l"/>
            <a:pathLst>
              <a:path h="8229600" w="6520282">
                <a:moveTo>
                  <a:pt x="0" y="0"/>
                </a:moveTo>
                <a:lnTo>
                  <a:pt x="6520282" y="0"/>
                </a:lnTo>
                <a:lnTo>
                  <a:pt x="6520282" y="8229600"/>
                </a:lnTo>
                <a:lnTo>
                  <a:pt x="0" y="8229600"/>
                </a:lnTo>
                <a:lnTo>
                  <a:pt x="0" y="0"/>
                </a:lnTo>
                <a:close/>
              </a:path>
            </a:pathLst>
          </a:custGeom>
          <a:blipFill>
            <a:blip r:embed="rId3"/>
            <a:stretch>
              <a:fillRect l="-62191" t="0" r="-62191"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SEAGRASS</a:t>
            </a:r>
          </a:p>
        </p:txBody>
      </p:sp>
      <p:sp>
        <p:nvSpPr>
          <p:cNvPr name="TextBox 5" id="5"/>
          <p:cNvSpPr txBox="true"/>
          <p:nvPr/>
        </p:nvSpPr>
        <p:spPr>
          <a:xfrm rot="0">
            <a:off x="1028700" y="3098799"/>
            <a:ext cx="7647842" cy="244475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This marine plant produces seeds every year, which are washed around in the surf, and settle on the seabed to grow and create new plants. </a:t>
            </a:r>
          </a:p>
        </p:txBody>
      </p:sp>
      <p:sp>
        <p:nvSpPr>
          <p:cNvPr name="Freeform 6" id="6"/>
          <p:cNvSpPr/>
          <p:nvPr/>
        </p:nvSpPr>
        <p:spPr>
          <a:xfrm flipH="false" flipV="false" rot="-5400000">
            <a:off x="9884359" y="1883359"/>
            <a:ext cx="8229600" cy="6520282"/>
          </a:xfrm>
          <a:custGeom>
            <a:avLst/>
            <a:gdLst/>
            <a:ahLst/>
            <a:cxnLst/>
            <a:rect r="r" b="b" t="t" l="l"/>
            <a:pathLst>
              <a:path h="6520282" w="8229600">
                <a:moveTo>
                  <a:pt x="8229600" y="0"/>
                </a:moveTo>
                <a:lnTo>
                  <a:pt x="8229600" y="6520282"/>
                </a:lnTo>
                <a:lnTo>
                  <a:pt x="0" y="6520282"/>
                </a:lnTo>
                <a:lnTo>
                  <a:pt x="0" y="0"/>
                </a:lnTo>
                <a:lnTo>
                  <a:pt x="8229600" y="0"/>
                </a:lnTo>
                <a:close/>
              </a:path>
            </a:pathLst>
          </a:custGeom>
          <a:blipFill>
            <a:blip r:embed="rId3"/>
            <a:stretch>
              <a:fillRect l="-77993" t="-26215"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437290" y="1028700"/>
            <a:ext cx="5822010" cy="8229600"/>
          </a:xfrm>
          <a:custGeom>
            <a:avLst/>
            <a:gdLst/>
            <a:ahLst/>
            <a:cxnLst/>
            <a:rect r="r" b="b" t="t" l="l"/>
            <a:pathLst>
              <a:path h="8229600" w="5822010">
                <a:moveTo>
                  <a:pt x="0" y="0"/>
                </a:moveTo>
                <a:lnTo>
                  <a:pt x="5822010" y="0"/>
                </a:lnTo>
                <a:lnTo>
                  <a:pt x="5822010" y="8229600"/>
                </a:lnTo>
                <a:lnTo>
                  <a:pt x="0" y="8229600"/>
                </a:lnTo>
                <a:lnTo>
                  <a:pt x="0" y="0"/>
                </a:lnTo>
                <a:close/>
              </a:path>
            </a:pathLst>
          </a:custGeom>
          <a:blipFill>
            <a:blip r:embed="rId3"/>
            <a:stretch>
              <a:fillRect l="-41353" t="0" r="0" b="0"/>
            </a:stretch>
          </a:blipFill>
        </p:spPr>
      </p:sp>
      <p:sp>
        <p:nvSpPr>
          <p:cNvPr name="Freeform 5" id="5"/>
          <p:cNvSpPr/>
          <p:nvPr/>
        </p:nvSpPr>
        <p:spPr>
          <a:xfrm flipH="false" flipV="false" rot="0">
            <a:off x="11405997" y="1028700"/>
            <a:ext cx="5853303" cy="8229600"/>
          </a:xfrm>
          <a:custGeom>
            <a:avLst/>
            <a:gdLst/>
            <a:ahLst/>
            <a:cxnLst/>
            <a:rect r="r" b="b" t="t" l="l"/>
            <a:pathLst>
              <a:path h="8229600" w="5853303">
                <a:moveTo>
                  <a:pt x="0" y="0"/>
                </a:moveTo>
                <a:lnTo>
                  <a:pt x="5853303" y="0"/>
                </a:lnTo>
                <a:lnTo>
                  <a:pt x="5853303" y="8229600"/>
                </a:lnTo>
                <a:lnTo>
                  <a:pt x="0" y="8229600"/>
                </a:lnTo>
                <a:lnTo>
                  <a:pt x="0" y="0"/>
                </a:lnTo>
                <a:close/>
              </a:path>
            </a:pathLst>
          </a:custGeom>
          <a:blipFill>
            <a:blip r:embed="rId4"/>
            <a:stretch>
              <a:fillRect l="0" t="0" r="0" b="0"/>
            </a:stretch>
          </a:blipFill>
        </p:spPr>
      </p:sp>
      <p:sp>
        <p:nvSpPr>
          <p:cNvPr name="TextBox 6" id="6"/>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SEAGRASS</a:t>
            </a:r>
          </a:p>
        </p:txBody>
      </p:sp>
      <p:sp>
        <p:nvSpPr>
          <p:cNvPr name="TextBox 7" id="7"/>
          <p:cNvSpPr txBox="true"/>
          <p:nvPr/>
        </p:nvSpPr>
        <p:spPr>
          <a:xfrm rot="0">
            <a:off x="1028700" y="3098799"/>
            <a:ext cx="7647842"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 roots of the seagrass are very important, as they help to hold the sediment the grass is growing in together, stopping it from washing away during storms!</a:t>
            </a:r>
          </a:p>
          <a:p>
            <a:pPr algn="l">
              <a:lnSpc>
                <a:spcPts val="4899"/>
              </a:lnSpc>
            </a:pPr>
          </a:p>
          <a:p>
            <a:pPr algn="l">
              <a:lnSpc>
                <a:spcPts val="4899"/>
              </a:lnSpc>
            </a:pPr>
            <a:r>
              <a:rPr lang="en-US" sz="3499">
                <a:solidFill>
                  <a:srgbClr val="FFFFFF"/>
                </a:solidFill>
                <a:latin typeface="Manrope"/>
                <a:ea typeface="Manrope"/>
                <a:cs typeface="Manrope"/>
                <a:sym typeface="Manrope"/>
              </a:rPr>
              <a:t>This is helps surrounding life to grow without the threat of their habitat being washed away!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grpSp>
        <p:nvGrpSpPr>
          <p:cNvPr name="Group 3" id="3"/>
          <p:cNvGrpSpPr/>
          <p:nvPr/>
        </p:nvGrpSpPr>
        <p:grpSpPr>
          <a:xfrm rot="0">
            <a:off x="-451939" y="1760160"/>
            <a:ext cx="25612460" cy="7498140"/>
            <a:chOff x="0" y="0"/>
            <a:chExt cx="34149946" cy="9997520"/>
          </a:xfrm>
        </p:grpSpPr>
        <p:sp>
          <p:nvSpPr>
            <p:cNvPr name="Freeform 4" id="4"/>
            <p:cNvSpPr/>
            <p:nvPr/>
          </p:nvSpPr>
          <p:spPr>
            <a:xfrm flipH="false" flipV="false" rot="0">
              <a:off x="20819775" y="8086523"/>
              <a:ext cx="4568131" cy="1785724"/>
            </a:xfrm>
            <a:custGeom>
              <a:avLst/>
              <a:gdLst/>
              <a:ahLst/>
              <a:cxnLst/>
              <a:rect r="r" b="b" t="t" l="l"/>
              <a:pathLst>
                <a:path h="1785724" w="4568131">
                  <a:moveTo>
                    <a:pt x="0" y="0"/>
                  </a:moveTo>
                  <a:lnTo>
                    <a:pt x="4568130" y="0"/>
                  </a:lnTo>
                  <a:lnTo>
                    <a:pt x="4568130" y="1785724"/>
                  </a:lnTo>
                  <a:lnTo>
                    <a:pt x="0" y="1785724"/>
                  </a:lnTo>
                  <a:lnTo>
                    <a:pt x="0" y="0"/>
                  </a:lnTo>
                  <a:close/>
                </a:path>
              </a:pathLst>
            </a:custGeom>
            <a:blipFill>
              <a:blip r:embed="rId3"/>
              <a:stretch>
                <a:fillRect l="0" t="0" r="0" b="0"/>
              </a:stretch>
            </a:blipFill>
          </p:spPr>
        </p:sp>
        <p:sp>
          <p:nvSpPr>
            <p:cNvPr name="Freeform 5" id="5"/>
            <p:cNvSpPr/>
            <p:nvPr/>
          </p:nvSpPr>
          <p:spPr>
            <a:xfrm flipH="true" flipV="false" rot="0">
              <a:off x="15358431" y="2176757"/>
              <a:ext cx="7414054" cy="5486400"/>
            </a:xfrm>
            <a:custGeom>
              <a:avLst/>
              <a:gdLst/>
              <a:ahLst/>
              <a:cxnLst/>
              <a:rect r="r" b="b" t="t" l="l"/>
              <a:pathLst>
                <a:path h="5486400" w="7414054">
                  <a:moveTo>
                    <a:pt x="7414055" y="0"/>
                  </a:moveTo>
                  <a:lnTo>
                    <a:pt x="0" y="0"/>
                  </a:lnTo>
                  <a:lnTo>
                    <a:pt x="0" y="5486400"/>
                  </a:lnTo>
                  <a:lnTo>
                    <a:pt x="7414055" y="5486400"/>
                  </a:lnTo>
                  <a:lnTo>
                    <a:pt x="7414055" y="0"/>
                  </a:lnTo>
                  <a:close/>
                </a:path>
              </a:pathLst>
            </a:custGeom>
            <a:blipFill>
              <a:blip r:embed="rId4"/>
              <a:stretch>
                <a:fillRect l="0" t="0" r="0" b="0"/>
              </a:stretch>
            </a:blipFill>
          </p:spPr>
        </p:sp>
        <p:sp>
          <p:nvSpPr>
            <p:cNvPr name="Freeform 6" id="6"/>
            <p:cNvSpPr/>
            <p:nvPr/>
          </p:nvSpPr>
          <p:spPr>
            <a:xfrm flipH="false" flipV="false" rot="0">
              <a:off x="8632246" y="8061834"/>
              <a:ext cx="4568131" cy="1785724"/>
            </a:xfrm>
            <a:custGeom>
              <a:avLst/>
              <a:gdLst/>
              <a:ahLst/>
              <a:cxnLst/>
              <a:rect r="r" b="b" t="t" l="l"/>
              <a:pathLst>
                <a:path h="1785724" w="4568131">
                  <a:moveTo>
                    <a:pt x="0" y="0"/>
                  </a:moveTo>
                  <a:lnTo>
                    <a:pt x="4568131" y="0"/>
                  </a:lnTo>
                  <a:lnTo>
                    <a:pt x="4568131" y="1785723"/>
                  </a:lnTo>
                  <a:lnTo>
                    <a:pt x="0" y="1785723"/>
                  </a:lnTo>
                  <a:lnTo>
                    <a:pt x="0" y="0"/>
                  </a:lnTo>
                  <a:close/>
                </a:path>
              </a:pathLst>
            </a:custGeom>
            <a:blipFill>
              <a:blip r:embed="rId3"/>
              <a:stretch>
                <a:fillRect l="0" t="0" r="0" b="0"/>
              </a:stretch>
            </a:blipFill>
          </p:spPr>
        </p:sp>
        <p:sp>
          <p:nvSpPr>
            <p:cNvPr name="Freeform 7" id="7"/>
            <p:cNvSpPr/>
            <p:nvPr/>
          </p:nvSpPr>
          <p:spPr>
            <a:xfrm flipH="true" flipV="false" rot="0">
              <a:off x="9310885" y="3584747"/>
              <a:ext cx="4734944" cy="3503859"/>
            </a:xfrm>
            <a:custGeom>
              <a:avLst/>
              <a:gdLst/>
              <a:ahLst/>
              <a:cxnLst/>
              <a:rect r="r" b="b" t="t" l="l"/>
              <a:pathLst>
                <a:path h="3503859" w="4734944">
                  <a:moveTo>
                    <a:pt x="4734944" y="0"/>
                  </a:moveTo>
                  <a:lnTo>
                    <a:pt x="0" y="0"/>
                  </a:lnTo>
                  <a:lnTo>
                    <a:pt x="0" y="3503859"/>
                  </a:lnTo>
                  <a:lnTo>
                    <a:pt x="4734944" y="3503859"/>
                  </a:lnTo>
                  <a:lnTo>
                    <a:pt x="4734944" y="0"/>
                  </a:lnTo>
                  <a:close/>
                </a:path>
              </a:pathLst>
            </a:custGeom>
            <a:blipFill>
              <a:blip r:embed="rId4"/>
              <a:stretch>
                <a:fillRect l="0" t="0" r="0" b="0"/>
              </a:stretch>
            </a:blipFill>
          </p:spPr>
        </p:sp>
        <p:sp>
          <p:nvSpPr>
            <p:cNvPr name="Freeform 8" id="8"/>
            <p:cNvSpPr/>
            <p:nvPr/>
          </p:nvSpPr>
          <p:spPr>
            <a:xfrm flipH="true" flipV="false" rot="0">
              <a:off x="11499333" y="5879007"/>
              <a:ext cx="11339361" cy="2182827"/>
            </a:xfrm>
            <a:custGeom>
              <a:avLst/>
              <a:gdLst/>
              <a:ahLst/>
              <a:cxnLst/>
              <a:rect r="r" b="b" t="t" l="l"/>
              <a:pathLst>
                <a:path h="2182827" w="11339361">
                  <a:moveTo>
                    <a:pt x="11339361" y="0"/>
                  </a:moveTo>
                  <a:lnTo>
                    <a:pt x="0" y="0"/>
                  </a:lnTo>
                  <a:lnTo>
                    <a:pt x="0" y="2182827"/>
                  </a:lnTo>
                  <a:lnTo>
                    <a:pt x="11339361" y="2182827"/>
                  </a:lnTo>
                  <a:lnTo>
                    <a:pt x="11339361" y="0"/>
                  </a:lnTo>
                  <a:close/>
                </a:path>
              </a:pathLst>
            </a:custGeom>
            <a:blipFill>
              <a:blip r:embed="rId5"/>
              <a:stretch>
                <a:fillRect l="0" t="0" r="0" b="0"/>
              </a:stretch>
            </a:blipFill>
          </p:spPr>
        </p:sp>
        <p:sp>
          <p:nvSpPr>
            <p:cNvPr name="Freeform 9" id="9"/>
            <p:cNvSpPr/>
            <p:nvPr/>
          </p:nvSpPr>
          <p:spPr>
            <a:xfrm flipH="true" flipV="false" rot="0">
              <a:off x="4595144" y="4694807"/>
              <a:ext cx="3234863" cy="2393799"/>
            </a:xfrm>
            <a:custGeom>
              <a:avLst/>
              <a:gdLst/>
              <a:ahLst/>
              <a:cxnLst/>
              <a:rect r="r" b="b" t="t" l="l"/>
              <a:pathLst>
                <a:path h="2393799" w="3234863">
                  <a:moveTo>
                    <a:pt x="3234863" y="0"/>
                  </a:moveTo>
                  <a:lnTo>
                    <a:pt x="0" y="0"/>
                  </a:lnTo>
                  <a:lnTo>
                    <a:pt x="0" y="2393799"/>
                  </a:lnTo>
                  <a:lnTo>
                    <a:pt x="3234863" y="2393799"/>
                  </a:lnTo>
                  <a:lnTo>
                    <a:pt x="3234863" y="0"/>
                  </a:lnTo>
                  <a:close/>
                </a:path>
              </a:pathLst>
            </a:custGeom>
            <a:blipFill>
              <a:blip r:embed="rId4"/>
              <a:stretch>
                <a:fillRect l="0" t="0" r="0" b="0"/>
              </a:stretch>
            </a:blipFill>
          </p:spPr>
        </p:sp>
        <p:sp>
          <p:nvSpPr>
            <p:cNvPr name="Freeform 10" id="10"/>
            <p:cNvSpPr/>
            <p:nvPr/>
          </p:nvSpPr>
          <p:spPr>
            <a:xfrm flipH="true" flipV="false" rot="0">
              <a:off x="185372" y="5891707"/>
              <a:ext cx="11339361" cy="2182827"/>
            </a:xfrm>
            <a:custGeom>
              <a:avLst/>
              <a:gdLst/>
              <a:ahLst/>
              <a:cxnLst/>
              <a:rect r="r" b="b" t="t" l="l"/>
              <a:pathLst>
                <a:path h="2182827" w="11339361">
                  <a:moveTo>
                    <a:pt x="11339361" y="0"/>
                  </a:moveTo>
                  <a:lnTo>
                    <a:pt x="0" y="0"/>
                  </a:lnTo>
                  <a:lnTo>
                    <a:pt x="0" y="2182827"/>
                  </a:lnTo>
                  <a:lnTo>
                    <a:pt x="11339361" y="2182827"/>
                  </a:lnTo>
                  <a:lnTo>
                    <a:pt x="11339361" y="0"/>
                  </a:lnTo>
                  <a:close/>
                </a:path>
              </a:pathLst>
            </a:custGeom>
            <a:blipFill>
              <a:blip r:embed="rId5"/>
              <a:stretch>
                <a:fillRect l="0" t="0" r="0" b="0"/>
              </a:stretch>
            </a:blipFill>
          </p:spPr>
        </p:sp>
        <p:sp>
          <p:nvSpPr>
            <p:cNvPr name="Freeform 11" id="11"/>
            <p:cNvSpPr/>
            <p:nvPr/>
          </p:nvSpPr>
          <p:spPr>
            <a:xfrm flipH="true" flipV="false" rot="0">
              <a:off x="198072" y="4207661"/>
              <a:ext cx="5931243" cy="5486400"/>
            </a:xfrm>
            <a:custGeom>
              <a:avLst/>
              <a:gdLst/>
              <a:ahLst/>
              <a:cxnLst/>
              <a:rect r="r" b="b" t="t" l="l"/>
              <a:pathLst>
                <a:path h="5486400" w="5931243">
                  <a:moveTo>
                    <a:pt x="5931244" y="0"/>
                  </a:moveTo>
                  <a:lnTo>
                    <a:pt x="0" y="0"/>
                  </a:lnTo>
                  <a:lnTo>
                    <a:pt x="0" y="5486400"/>
                  </a:lnTo>
                  <a:lnTo>
                    <a:pt x="5931244" y="5486400"/>
                  </a:lnTo>
                  <a:lnTo>
                    <a:pt x="5931244" y="0"/>
                  </a:lnTo>
                  <a:close/>
                </a:path>
              </a:pathLst>
            </a:custGeom>
            <a:blipFill>
              <a:blip r:embed="rId6"/>
              <a:stretch>
                <a:fillRect l="0" t="0" r="0" b="0"/>
              </a:stretch>
            </a:blipFill>
          </p:spPr>
        </p:sp>
        <p:sp>
          <p:nvSpPr>
            <p:cNvPr name="Freeform 12" id="12"/>
            <p:cNvSpPr/>
            <p:nvPr/>
          </p:nvSpPr>
          <p:spPr>
            <a:xfrm flipH="false" flipV="false" rot="0">
              <a:off x="4567465" y="8074534"/>
              <a:ext cx="4568131" cy="1785724"/>
            </a:xfrm>
            <a:custGeom>
              <a:avLst/>
              <a:gdLst/>
              <a:ahLst/>
              <a:cxnLst/>
              <a:rect r="r" b="b" t="t" l="l"/>
              <a:pathLst>
                <a:path h="1785724" w="4568131">
                  <a:moveTo>
                    <a:pt x="0" y="0"/>
                  </a:moveTo>
                  <a:lnTo>
                    <a:pt x="4568131" y="0"/>
                  </a:lnTo>
                  <a:lnTo>
                    <a:pt x="4568131" y="1785723"/>
                  </a:lnTo>
                  <a:lnTo>
                    <a:pt x="0" y="1785723"/>
                  </a:lnTo>
                  <a:lnTo>
                    <a:pt x="0" y="0"/>
                  </a:lnTo>
                  <a:close/>
                </a:path>
              </a:pathLst>
            </a:custGeom>
            <a:blipFill>
              <a:blip r:embed="rId3"/>
              <a:stretch>
                <a:fillRect l="0" t="0" r="0" b="0"/>
              </a:stretch>
            </a:blipFill>
          </p:spPr>
        </p:sp>
        <p:sp>
          <p:nvSpPr>
            <p:cNvPr name="Freeform 13" id="13"/>
            <p:cNvSpPr/>
            <p:nvPr/>
          </p:nvSpPr>
          <p:spPr>
            <a:xfrm flipH="true" flipV="false" rot="0">
              <a:off x="6940990" y="7675857"/>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14" id="14"/>
            <p:cNvSpPr/>
            <p:nvPr/>
          </p:nvSpPr>
          <p:spPr>
            <a:xfrm flipH="true" flipV="false" rot="0">
              <a:off x="8363407" y="7533720"/>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15" id="15"/>
            <p:cNvSpPr/>
            <p:nvPr/>
          </p:nvSpPr>
          <p:spPr>
            <a:xfrm flipH="true" flipV="false" rot="0">
              <a:off x="7630153" y="7663157"/>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16" id="16"/>
            <p:cNvSpPr/>
            <p:nvPr/>
          </p:nvSpPr>
          <p:spPr>
            <a:xfrm flipH="true" flipV="false" rot="0">
              <a:off x="7830007" y="7813120"/>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17" id="17"/>
            <p:cNvSpPr/>
            <p:nvPr/>
          </p:nvSpPr>
          <p:spPr>
            <a:xfrm flipH="true" flipV="false" rot="0">
              <a:off x="10367594" y="7813120"/>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18" id="18"/>
            <p:cNvSpPr/>
            <p:nvPr/>
          </p:nvSpPr>
          <p:spPr>
            <a:xfrm flipH="true" flipV="false" rot="0">
              <a:off x="6982001" y="7533720"/>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19" id="19"/>
            <p:cNvSpPr/>
            <p:nvPr/>
          </p:nvSpPr>
          <p:spPr>
            <a:xfrm flipH="false" flipV="false" rot="0">
              <a:off x="185372" y="8074534"/>
              <a:ext cx="4568131" cy="1785724"/>
            </a:xfrm>
            <a:custGeom>
              <a:avLst/>
              <a:gdLst/>
              <a:ahLst/>
              <a:cxnLst/>
              <a:rect r="r" b="b" t="t" l="l"/>
              <a:pathLst>
                <a:path h="1785724" w="4568131">
                  <a:moveTo>
                    <a:pt x="0" y="0"/>
                  </a:moveTo>
                  <a:lnTo>
                    <a:pt x="4568131" y="0"/>
                  </a:lnTo>
                  <a:lnTo>
                    <a:pt x="4568131" y="1785723"/>
                  </a:lnTo>
                  <a:lnTo>
                    <a:pt x="0" y="1785723"/>
                  </a:lnTo>
                  <a:lnTo>
                    <a:pt x="0" y="0"/>
                  </a:lnTo>
                  <a:close/>
                </a:path>
              </a:pathLst>
            </a:custGeom>
            <a:blipFill>
              <a:blip r:embed="rId3"/>
              <a:stretch>
                <a:fillRect l="0" t="0" r="0" b="0"/>
              </a:stretch>
            </a:blipFill>
          </p:spPr>
        </p:sp>
        <p:sp>
          <p:nvSpPr>
            <p:cNvPr name="Freeform 20" id="20"/>
            <p:cNvSpPr/>
            <p:nvPr/>
          </p:nvSpPr>
          <p:spPr>
            <a:xfrm flipH="false" flipV="false" rot="0">
              <a:off x="13174977" y="8061834"/>
              <a:ext cx="4568131" cy="1785724"/>
            </a:xfrm>
            <a:custGeom>
              <a:avLst/>
              <a:gdLst/>
              <a:ahLst/>
              <a:cxnLst/>
              <a:rect r="r" b="b" t="t" l="l"/>
              <a:pathLst>
                <a:path h="1785724" w="4568131">
                  <a:moveTo>
                    <a:pt x="0" y="0"/>
                  </a:moveTo>
                  <a:lnTo>
                    <a:pt x="4568131" y="0"/>
                  </a:lnTo>
                  <a:lnTo>
                    <a:pt x="4568131" y="1785723"/>
                  </a:lnTo>
                  <a:lnTo>
                    <a:pt x="0" y="1785723"/>
                  </a:lnTo>
                  <a:lnTo>
                    <a:pt x="0" y="0"/>
                  </a:lnTo>
                  <a:close/>
                </a:path>
              </a:pathLst>
            </a:custGeom>
            <a:blipFill>
              <a:blip r:embed="rId3"/>
              <a:stretch>
                <a:fillRect l="0" t="0" r="0" b="0"/>
              </a:stretch>
            </a:blipFill>
          </p:spPr>
        </p:sp>
        <p:sp>
          <p:nvSpPr>
            <p:cNvPr name="Freeform 21" id="21"/>
            <p:cNvSpPr/>
            <p:nvPr/>
          </p:nvSpPr>
          <p:spPr>
            <a:xfrm flipH="false" flipV="false" rot="0">
              <a:off x="17456962" y="8061834"/>
              <a:ext cx="4568131" cy="1785724"/>
            </a:xfrm>
            <a:custGeom>
              <a:avLst/>
              <a:gdLst/>
              <a:ahLst/>
              <a:cxnLst/>
              <a:rect r="r" b="b" t="t" l="l"/>
              <a:pathLst>
                <a:path h="1785724" w="4568131">
                  <a:moveTo>
                    <a:pt x="0" y="0"/>
                  </a:moveTo>
                  <a:lnTo>
                    <a:pt x="4568131" y="0"/>
                  </a:lnTo>
                  <a:lnTo>
                    <a:pt x="4568131" y="1785723"/>
                  </a:lnTo>
                  <a:lnTo>
                    <a:pt x="0" y="1785723"/>
                  </a:lnTo>
                  <a:lnTo>
                    <a:pt x="0" y="0"/>
                  </a:lnTo>
                  <a:close/>
                </a:path>
              </a:pathLst>
            </a:custGeom>
            <a:blipFill>
              <a:blip r:embed="rId3"/>
              <a:stretch>
                <a:fillRect l="0" t="0" r="0" b="0"/>
              </a:stretch>
            </a:blipFill>
          </p:spPr>
        </p:sp>
        <p:sp>
          <p:nvSpPr>
            <p:cNvPr name="Freeform 22" id="22"/>
            <p:cNvSpPr/>
            <p:nvPr/>
          </p:nvSpPr>
          <p:spPr>
            <a:xfrm flipH="false" flipV="false" rot="0">
              <a:off x="18283264" y="8061834"/>
              <a:ext cx="4568131" cy="1785724"/>
            </a:xfrm>
            <a:custGeom>
              <a:avLst/>
              <a:gdLst/>
              <a:ahLst/>
              <a:cxnLst/>
              <a:rect r="r" b="b" t="t" l="l"/>
              <a:pathLst>
                <a:path h="1785724" w="4568131">
                  <a:moveTo>
                    <a:pt x="0" y="0"/>
                  </a:moveTo>
                  <a:lnTo>
                    <a:pt x="4568130" y="0"/>
                  </a:lnTo>
                  <a:lnTo>
                    <a:pt x="4568130" y="1785723"/>
                  </a:lnTo>
                  <a:lnTo>
                    <a:pt x="0" y="1785723"/>
                  </a:lnTo>
                  <a:lnTo>
                    <a:pt x="0" y="0"/>
                  </a:lnTo>
                  <a:close/>
                </a:path>
              </a:pathLst>
            </a:custGeom>
            <a:blipFill>
              <a:blip r:embed="rId3"/>
              <a:stretch>
                <a:fillRect l="0" t="0" r="0" b="0"/>
              </a:stretch>
            </a:blipFill>
          </p:spPr>
        </p:sp>
        <p:sp>
          <p:nvSpPr>
            <p:cNvPr name="Freeform 23" id="23"/>
            <p:cNvSpPr/>
            <p:nvPr/>
          </p:nvSpPr>
          <p:spPr>
            <a:xfrm flipH="true" flipV="false" rot="0">
              <a:off x="5825820" y="7533720"/>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24" id="24"/>
            <p:cNvSpPr/>
            <p:nvPr/>
          </p:nvSpPr>
          <p:spPr>
            <a:xfrm flipH="true" flipV="false" rot="0">
              <a:off x="9674170" y="7509661"/>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25" id="25"/>
            <p:cNvSpPr/>
            <p:nvPr/>
          </p:nvSpPr>
          <p:spPr>
            <a:xfrm flipH="true" flipV="false" rot="0">
              <a:off x="8672077" y="7663157"/>
              <a:ext cx="2004187" cy="2184400"/>
            </a:xfrm>
            <a:custGeom>
              <a:avLst/>
              <a:gdLst/>
              <a:ahLst/>
              <a:cxnLst/>
              <a:rect r="r" b="b" t="t" l="l"/>
              <a:pathLst>
                <a:path h="2184400" w="2004187">
                  <a:moveTo>
                    <a:pt x="2004187" y="0"/>
                  </a:moveTo>
                  <a:lnTo>
                    <a:pt x="0" y="0"/>
                  </a:lnTo>
                  <a:lnTo>
                    <a:pt x="0" y="2184400"/>
                  </a:lnTo>
                  <a:lnTo>
                    <a:pt x="2004187" y="2184400"/>
                  </a:lnTo>
                  <a:lnTo>
                    <a:pt x="2004187" y="0"/>
                  </a:lnTo>
                  <a:close/>
                </a:path>
              </a:pathLst>
            </a:custGeom>
            <a:blipFill>
              <a:blip r:embed="rId7"/>
              <a:stretch>
                <a:fillRect l="0" t="0" r="0" b="0"/>
              </a:stretch>
            </a:blipFill>
          </p:spPr>
        </p:sp>
        <p:sp>
          <p:nvSpPr>
            <p:cNvPr name="Freeform 26" id="26"/>
            <p:cNvSpPr/>
            <p:nvPr/>
          </p:nvSpPr>
          <p:spPr>
            <a:xfrm flipH="false" flipV="false" rot="0">
              <a:off x="13020643" y="8098513"/>
              <a:ext cx="4876800" cy="1761744"/>
            </a:xfrm>
            <a:custGeom>
              <a:avLst/>
              <a:gdLst/>
              <a:ahLst/>
              <a:cxnLst/>
              <a:rect r="r" b="b" t="t" l="l"/>
              <a:pathLst>
                <a:path h="1761744" w="4876800">
                  <a:moveTo>
                    <a:pt x="0" y="0"/>
                  </a:moveTo>
                  <a:lnTo>
                    <a:pt x="4876800" y="0"/>
                  </a:lnTo>
                  <a:lnTo>
                    <a:pt x="4876800" y="1761744"/>
                  </a:lnTo>
                  <a:lnTo>
                    <a:pt x="0" y="1761744"/>
                  </a:lnTo>
                  <a:lnTo>
                    <a:pt x="0" y="0"/>
                  </a:lnTo>
                  <a:close/>
                </a:path>
              </a:pathLst>
            </a:custGeom>
            <a:blipFill>
              <a:blip r:embed="rId8"/>
              <a:stretch>
                <a:fillRect l="0" t="0" r="0" b="0"/>
              </a:stretch>
            </a:blipFill>
          </p:spPr>
        </p:sp>
        <p:sp>
          <p:nvSpPr>
            <p:cNvPr name="Freeform 27" id="27"/>
            <p:cNvSpPr/>
            <p:nvPr/>
          </p:nvSpPr>
          <p:spPr>
            <a:xfrm flipH="true" flipV="false" rot="0">
              <a:off x="17897443" y="8098513"/>
              <a:ext cx="4876800" cy="1761744"/>
            </a:xfrm>
            <a:custGeom>
              <a:avLst/>
              <a:gdLst/>
              <a:ahLst/>
              <a:cxnLst/>
              <a:rect r="r" b="b" t="t" l="l"/>
              <a:pathLst>
                <a:path h="1761744" w="4876800">
                  <a:moveTo>
                    <a:pt x="4876800" y="0"/>
                  </a:moveTo>
                  <a:lnTo>
                    <a:pt x="0" y="0"/>
                  </a:lnTo>
                  <a:lnTo>
                    <a:pt x="0" y="1761744"/>
                  </a:lnTo>
                  <a:lnTo>
                    <a:pt x="4876800" y="1761744"/>
                  </a:lnTo>
                  <a:lnTo>
                    <a:pt x="4876800" y="0"/>
                  </a:lnTo>
                  <a:close/>
                </a:path>
              </a:pathLst>
            </a:custGeom>
            <a:blipFill>
              <a:blip r:embed="rId8"/>
              <a:stretch>
                <a:fillRect l="0" t="0" r="0" b="0"/>
              </a:stretch>
            </a:blipFill>
          </p:spPr>
        </p:sp>
        <p:sp>
          <p:nvSpPr>
            <p:cNvPr name="Freeform 28" id="28"/>
            <p:cNvSpPr/>
            <p:nvPr/>
          </p:nvSpPr>
          <p:spPr>
            <a:xfrm flipH="true" flipV="false" rot="0">
              <a:off x="15848466" y="8755357"/>
              <a:ext cx="3216992" cy="1162138"/>
            </a:xfrm>
            <a:custGeom>
              <a:avLst/>
              <a:gdLst/>
              <a:ahLst/>
              <a:cxnLst/>
              <a:rect r="r" b="b" t="t" l="l"/>
              <a:pathLst>
                <a:path h="1162138" w="3216992">
                  <a:moveTo>
                    <a:pt x="3216993" y="0"/>
                  </a:moveTo>
                  <a:lnTo>
                    <a:pt x="0" y="0"/>
                  </a:lnTo>
                  <a:lnTo>
                    <a:pt x="0" y="1162139"/>
                  </a:lnTo>
                  <a:lnTo>
                    <a:pt x="3216993" y="1162139"/>
                  </a:lnTo>
                  <a:lnTo>
                    <a:pt x="3216993" y="0"/>
                  </a:lnTo>
                  <a:close/>
                </a:path>
              </a:pathLst>
            </a:custGeom>
            <a:blipFill>
              <a:blip r:embed="rId8"/>
              <a:stretch>
                <a:fillRect l="0" t="0" r="0" b="0"/>
              </a:stretch>
            </a:blipFill>
          </p:spPr>
        </p:sp>
        <p:sp>
          <p:nvSpPr>
            <p:cNvPr name="Freeform 29" id="29"/>
            <p:cNvSpPr/>
            <p:nvPr/>
          </p:nvSpPr>
          <p:spPr>
            <a:xfrm flipH="false" flipV="false" rot="-4104973">
              <a:off x="16671453" y="8098513"/>
              <a:ext cx="995122" cy="705293"/>
            </a:xfrm>
            <a:custGeom>
              <a:avLst/>
              <a:gdLst/>
              <a:ahLst/>
              <a:cxnLst/>
              <a:rect r="r" b="b" t="t" l="l"/>
              <a:pathLst>
                <a:path h="705293" w="995122">
                  <a:moveTo>
                    <a:pt x="0" y="0"/>
                  </a:moveTo>
                  <a:lnTo>
                    <a:pt x="995122" y="0"/>
                  </a:lnTo>
                  <a:lnTo>
                    <a:pt x="995122" y="705293"/>
                  </a:lnTo>
                  <a:lnTo>
                    <a:pt x="0" y="705293"/>
                  </a:lnTo>
                  <a:lnTo>
                    <a:pt x="0" y="0"/>
                  </a:lnTo>
                  <a:close/>
                </a:path>
              </a:pathLst>
            </a:custGeom>
            <a:blipFill>
              <a:blip r:embed="rId9"/>
              <a:stretch>
                <a:fillRect l="0" t="0" r="0" b="0"/>
              </a:stretch>
            </a:blipFill>
          </p:spPr>
        </p:sp>
        <p:sp>
          <p:nvSpPr>
            <p:cNvPr name="Freeform 30" id="30"/>
            <p:cNvSpPr/>
            <p:nvPr/>
          </p:nvSpPr>
          <p:spPr>
            <a:xfrm flipH="false" flipV="false" rot="-1110352">
              <a:off x="15350905" y="8755357"/>
              <a:ext cx="995122" cy="705293"/>
            </a:xfrm>
            <a:custGeom>
              <a:avLst/>
              <a:gdLst/>
              <a:ahLst/>
              <a:cxnLst/>
              <a:rect r="r" b="b" t="t" l="l"/>
              <a:pathLst>
                <a:path h="705293" w="995122">
                  <a:moveTo>
                    <a:pt x="0" y="0"/>
                  </a:moveTo>
                  <a:lnTo>
                    <a:pt x="995123" y="0"/>
                  </a:lnTo>
                  <a:lnTo>
                    <a:pt x="995123" y="705293"/>
                  </a:lnTo>
                  <a:lnTo>
                    <a:pt x="0" y="705293"/>
                  </a:lnTo>
                  <a:lnTo>
                    <a:pt x="0" y="0"/>
                  </a:lnTo>
                  <a:close/>
                </a:path>
              </a:pathLst>
            </a:custGeom>
            <a:blipFill>
              <a:blip r:embed="rId9"/>
              <a:stretch>
                <a:fillRect l="0" t="0" r="0" b="0"/>
              </a:stretch>
            </a:blipFill>
          </p:spPr>
        </p:sp>
        <p:sp>
          <p:nvSpPr>
            <p:cNvPr name="Freeform 31" id="31"/>
            <p:cNvSpPr/>
            <p:nvPr/>
          </p:nvSpPr>
          <p:spPr>
            <a:xfrm flipH="true" flipV="false" rot="0">
              <a:off x="14127183" y="8200027"/>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32" id="32"/>
            <p:cNvSpPr/>
            <p:nvPr/>
          </p:nvSpPr>
          <p:spPr>
            <a:xfrm flipH="false" flipV="false" rot="3446270">
              <a:off x="17785702" y="8988768"/>
              <a:ext cx="995122" cy="705293"/>
            </a:xfrm>
            <a:custGeom>
              <a:avLst/>
              <a:gdLst/>
              <a:ahLst/>
              <a:cxnLst/>
              <a:rect r="r" b="b" t="t" l="l"/>
              <a:pathLst>
                <a:path h="705293" w="995122">
                  <a:moveTo>
                    <a:pt x="0" y="0"/>
                  </a:moveTo>
                  <a:lnTo>
                    <a:pt x="995123" y="0"/>
                  </a:lnTo>
                  <a:lnTo>
                    <a:pt x="995123" y="705293"/>
                  </a:lnTo>
                  <a:lnTo>
                    <a:pt x="0" y="705293"/>
                  </a:lnTo>
                  <a:lnTo>
                    <a:pt x="0" y="0"/>
                  </a:lnTo>
                  <a:close/>
                </a:path>
              </a:pathLst>
            </a:custGeom>
            <a:blipFill>
              <a:blip r:embed="rId9"/>
              <a:stretch>
                <a:fillRect l="0" t="0" r="0" b="0"/>
              </a:stretch>
            </a:blipFill>
          </p:spPr>
        </p:sp>
        <p:sp>
          <p:nvSpPr>
            <p:cNvPr name="Freeform 33" id="33"/>
            <p:cNvSpPr/>
            <p:nvPr/>
          </p:nvSpPr>
          <p:spPr>
            <a:xfrm flipH="false" flipV="false" rot="0">
              <a:off x="18634043" y="7920627"/>
              <a:ext cx="995122" cy="705293"/>
            </a:xfrm>
            <a:custGeom>
              <a:avLst/>
              <a:gdLst/>
              <a:ahLst/>
              <a:cxnLst/>
              <a:rect r="r" b="b" t="t" l="l"/>
              <a:pathLst>
                <a:path h="705293" w="995122">
                  <a:moveTo>
                    <a:pt x="0" y="0"/>
                  </a:moveTo>
                  <a:lnTo>
                    <a:pt x="995122" y="0"/>
                  </a:lnTo>
                  <a:lnTo>
                    <a:pt x="995122" y="705293"/>
                  </a:lnTo>
                  <a:lnTo>
                    <a:pt x="0" y="705293"/>
                  </a:lnTo>
                  <a:lnTo>
                    <a:pt x="0" y="0"/>
                  </a:lnTo>
                  <a:close/>
                </a:path>
              </a:pathLst>
            </a:custGeom>
            <a:blipFill>
              <a:blip r:embed="rId9"/>
              <a:stretch>
                <a:fillRect l="0" t="0" r="0" b="0"/>
              </a:stretch>
            </a:blipFill>
          </p:spPr>
        </p:sp>
        <p:sp>
          <p:nvSpPr>
            <p:cNvPr name="Freeform 34" id="34"/>
            <p:cNvSpPr/>
            <p:nvPr/>
          </p:nvSpPr>
          <p:spPr>
            <a:xfrm flipH="false" flipV="false" rot="-1394872">
              <a:off x="19713159" y="8636122"/>
              <a:ext cx="995122" cy="705293"/>
            </a:xfrm>
            <a:custGeom>
              <a:avLst/>
              <a:gdLst/>
              <a:ahLst/>
              <a:cxnLst/>
              <a:rect r="r" b="b" t="t" l="l"/>
              <a:pathLst>
                <a:path h="705293" w="995122">
                  <a:moveTo>
                    <a:pt x="0" y="0"/>
                  </a:moveTo>
                  <a:lnTo>
                    <a:pt x="995122" y="0"/>
                  </a:lnTo>
                  <a:lnTo>
                    <a:pt x="995122" y="705292"/>
                  </a:lnTo>
                  <a:lnTo>
                    <a:pt x="0" y="705292"/>
                  </a:lnTo>
                  <a:lnTo>
                    <a:pt x="0" y="0"/>
                  </a:lnTo>
                  <a:close/>
                </a:path>
              </a:pathLst>
            </a:custGeom>
            <a:blipFill>
              <a:blip r:embed="rId9"/>
              <a:stretch>
                <a:fillRect l="0" t="0" r="0" b="0"/>
              </a:stretch>
            </a:blipFill>
          </p:spPr>
        </p:sp>
        <p:sp>
          <p:nvSpPr>
            <p:cNvPr name="Freeform 35" id="35"/>
            <p:cNvSpPr/>
            <p:nvPr/>
          </p:nvSpPr>
          <p:spPr>
            <a:xfrm flipH="true" flipV="false" rot="0">
              <a:off x="15792073" y="7920627"/>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36" id="36"/>
            <p:cNvSpPr/>
            <p:nvPr/>
          </p:nvSpPr>
          <p:spPr>
            <a:xfrm flipH="true" flipV="false" rot="1638232">
              <a:off x="16189105" y="8601861"/>
              <a:ext cx="995122" cy="705293"/>
            </a:xfrm>
            <a:custGeom>
              <a:avLst/>
              <a:gdLst/>
              <a:ahLst/>
              <a:cxnLst/>
              <a:rect r="r" b="b" t="t" l="l"/>
              <a:pathLst>
                <a:path h="705293" w="995122">
                  <a:moveTo>
                    <a:pt x="995123" y="0"/>
                  </a:moveTo>
                  <a:lnTo>
                    <a:pt x="0" y="0"/>
                  </a:lnTo>
                  <a:lnTo>
                    <a:pt x="0" y="705293"/>
                  </a:lnTo>
                  <a:lnTo>
                    <a:pt x="995123" y="705293"/>
                  </a:lnTo>
                  <a:lnTo>
                    <a:pt x="995123" y="0"/>
                  </a:lnTo>
                  <a:close/>
                </a:path>
              </a:pathLst>
            </a:custGeom>
            <a:blipFill>
              <a:blip r:embed="rId9"/>
              <a:stretch>
                <a:fillRect l="0" t="0" r="0" b="0"/>
              </a:stretch>
            </a:blipFill>
          </p:spPr>
        </p:sp>
        <p:sp>
          <p:nvSpPr>
            <p:cNvPr name="Freeform 37" id="37"/>
            <p:cNvSpPr/>
            <p:nvPr/>
          </p:nvSpPr>
          <p:spPr>
            <a:xfrm flipH="true" flipV="false" rot="3866681">
              <a:off x="18350710" y="8552673"/>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38" id="38"/>
            <p:cNvSpPr/>
            <p:nvPr/>
          </p:nvSpPr>
          <p:spPr>
            <a:xfrm flipH="true" flipV="false" rot="4072688">
              <a:off x="19100683" y="8448390"/>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39" id="39"/>
            <p:cNvSpPr/>
            <p:nvPr/>
          </p:nvSpPr>
          <p:spPr>
            <a:xfrm flipH="true" flipV="false" rot="2967286">
              <a:off x="20700297" y="8263019"/>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40" id="40"/>
            <p:cNvSpPr/>
            <p:nvPr/>
          </p:nvSpPr>
          <p:spPr>
            <a:xfrm flipH="true" flipV="false" rot="9741536">
              <a:off x="21472426" y="8856545"/>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41" id="41"/>
            <p:cNvSpPr/>
            <p:nvPr/>
          </p:nvSpPr>
          <p:spPr>
            <a:xfrm flipH="true" flipV="false" rot="9741536">
              <a:off x="13601909" y="8760846"/>
              <a:ext cx="995122" cy="705293"/>
            </a:xfrm>
            <a:custGeom>
              <a:avLst/>
              <a:gdLst/>
              <a:ahLst/>
              <a:cxnLst/>
              <a:rect r="r" b="b" t="t" l="l"/>
              <a:pathLst>
                <a:path h="705293" w="995122">
                  <a:moveTo>
                    <a:pt x="995122" y="0"/>
                  </a:moveTo>
                  <a:lnTo>
                    <a:pt x="0" y="0"/>
                  </a:lnTo>
                  <a:lnTo>
                    <a:pt x="0" y="705292"/>
                  </a:lnTo>
                  <a:lnTo>
                    <a:pt x="995122" y="705292"/>
                  </a:lnTo>
                  <a:lnTo>
                    <a:pt x="995122" y="0"/>
                  </a:lnTo>
                  <a:close/>
                </a:path>
              </a:pathLst>
            </a:custGeom>
            <a:blipFill>
              <a:blip r:embed="rId9"/>
              <a:stretch>
                <a:fillRect l="0" t="0" r="0" b="0"/>
              </a:stretch>
            </a:blipFill>
          </p:spPr>
        </p:sp>
        <p:sp>
          <p:nvSpPr>
            <p:cNvPr name="Freeform 42" id="42"/>
            <p:cNvSpPr/>
            <p:nvPr/>
          </p:nvSpPr>
          <p:spPr>
            <a:xfrm flipH="true" flipV="false" rot="9741536">
              <a:off x="16770139" y="8854564"/>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43" id="43"/>
            <p:cNvSpPr/>
            <p:nvPr/>
          </p:nvSpPr>
          <p:spPr>
            <a:xfrm flipH="true" flipV="false" rot="4309063">
              <a:off x="17351172" y="8328624"/>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44" id="44"/>
            <p:cNvSpPr/>
            <p:nvPr/>
          </p:nvSpPr>
          <p:spPr>
            <a:xfrm flipH="true" flipV="false" rot="4976414">
              <a:off x="14591286" y="8737157"/>
              <a:ext cx="995122" cy="705293"/>
            </a:xfrm>
            <a:custGeom>
              <a:avLst/>
              <a:gdLst/>
              <a:ahLst/>
              <a:cxnLst/>
              <a:rect r="r" b="b" t="t" l="l"/>
              <a:pathLst>
                <a:path h="705293" w="995122">
                  <a:moveTo>
                    <a:pt x="995123" y="0"/>
                  </a:moveTo>
                  <a:lnTo>
                    <a:pt x="0" y="0"/>
                  </a:lnTo>
                  <a:lnTo>
                    <a:pt x="0" y="705293"/>
                  </a:lnTo>
                  <a:lnTo>
                    <a:pt x="995123" y="705293"/>
                  </a:lnTo>
                  <a:lnTo>
                    <a:pt x="995123" y="0"/>
                  </a:lnTo>
                  <a:close/>
                </a:path>
              </a:pathLst>
            </a:custGeom>
            <a:blipFill>
              <a:blip r:embed="rId9"/>
              <a:stretch>
                <a:fillRect l="0" t="0" r="0" b="0"/>
              </a:stretch>
            </a:blipFill>
          </p:spPr>
        </p:sp>
        <p:sp>
          <p:nvSpPr>
            <p:cNvPr name="Freeform 45" id="45"/>
            <p:cNvSpPr/>
            <p:nvPr/>
          </p:nvSpPr>
          <p:spPr>
            <a:xfrm flipH="true" flipV="false" rot="4122488">
              <a:off x="17939585" y="8153780"/>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46" id="46"/>
            <p:cNvSpPr/>
            <p:nvPr/>
          </p:nvSpPr>
          <p:spPr>
            <a:xfrm flipH="true" flipV="false" rot="6210543">
              <a:off x="20347531" y="8791678"/>
              <a:ext cx="995122" cy="705293"/>
            </a:xfrm>
            <a:custGeom>
              <a:avLst/>
              <a:gdLst/>
              <a:ahLst/>
              <a:cxnLst/>
              <a:rect r="r" b="b" t="t" l="l"/>
              <a:pathLst>
                <a:path h="705293" w="995122">
                  <a:moveTo>
                    <a:pt x="995122" y="0"/>
                  </a:moveTo>
                  <a:lnTo>
                    <a:pt x="0" y="0"/>
                  </a:lnTo>
                  <a:lnTo>
                    <a:pt x="0" y="705293"/>
                  </a:lnTo>
                  <a:lnTo>
                    <a:pt x="995122" y="705293"/>
                  </a:lnTo>
                  <a:lnTo>
                    <a:pt x="995122" y="0"/>
                  </a:lnTo>
                  <a:close/>
                </a:path>
              </a:pathLst>
            </a:custGeom>
            <a:blipFill>
              <a:blip r:embed="rId9"/>
              <a:stretch>
                <a:fillRect l="0" t="0" r="0" b="0"/>
              </a:stretch>
            </a:blipFill>
          </p:spPr>
        </p:sp>
        <p:sp>
          <p:nvSpPr>
            <p:cNvPr name="Freeform 47" id="47"/>
            <p:cNvSpPr/>
            <p:nvPr/>
          </p:nvSpPr>
          <p:spPr>
            <a:xfrm flipH="true" flipV="false" rot="6210543">
              <a:off x="20563989" y="9254946"/>
              <a:ext cx="651916" cy="462046"/>
            </a:xfrm>
            <a:custGeom>
              <a:avLst/>
              <a:gdLst/>
              <a:ahLst/>
              <a:cxnLst/>
              <a:rect r="r" b="b" t="t" l="l"/>
              <a:pathLst>
                <a:path h="462046" w="651916">
                  <a:moveTo>
                    <a:pt x="651916" y="0"/>
                  </a:moveTo>
                  <a:lnTo>
                    <a:pt x="0" y="0"/>
                  </a:lnTo>
                  <a:lnTo>
                    <a:pt x="0" y="462046"/>
                  </a:lnTo>
                  <a:lnTo>
                    <a:pt x="651916" y="462046"/>
                  </a:lnTo>
                  <a:lnTo>
                    <a:pt x="651916" y="0"/>
                  </a:lnTo>
                  <a:close/>
                </a:path>
              </a:pathLst>
            </a:custGeom>
            <a:blipFill>
              <a:blip r:embed="rId9"/>
              <a:stretch>
                <a:fillRect l="0" t="0" r="0" b="0"/>
              </a:stretch>
            </a:blipFill>
          </p:spPr>
        </p:sp>
        <p:sp>
          <p:nvSpPr>
            <p:cNvPr name="Freeform 48" id="48"/>
            <p:cNvSpPr/>
            <p:nvPr/>
          </p:nvSpPr>
          <p:spPr>
            <a:xfrm flipH="true" flipV="false" rot="3691805">
              <a:off x="19556040" y="9229688"/>
              <a:ext cx="651916" cy="462046"/>
            </a:xfrm>
            <a:custGeom>
              <a:avLst/>
              <a:gdLst/>
              <a:ahLst/>
              <a:cxnLst/>
              <a:rect r="r" b="b" t="t" l="l"/>
              <a:pathLst>
                <a:path h="462046" w="651916">
                  <a:moveTo>
                    <a:pt x="651916" y="0"/>
                  </a:moveTo>
                  <a:lnTo>
                    <a:pt x="0" y="0"/>
                  </a:lnTo>
                  <a:lnTo>
                    <a:pt x="0" y="462045"/>
                  </a:lnTo>
                  <a:lnTo>
                    <a:pt x="651916" y="462045"/>
                  </a:lnTo>
                  <a:lnTo>
                    <a:pt x="651916" y="0"/>
                  </a:lnTo>
                  <a:close/>
                </a:path>
              </a:pathLst>
            </a:custGeom>
            <a:blipFill>
              <a:blip r:embed="rId9"/>
              <a:stretch>
                <a:fillRect l="0" t="0" r="0" b="0"/>
              </a:stretch>
            </a:blipFill>
          </p:spPr>
        </p:sp>
        <p:sp>
          <p:nvSpPr>
            <p:cNvPr name="Freeform 49" id="49"/>
            <p:cNvSpPr/>
            <p:nvPr/>
          </p:nvSpPr>
          <p:spPr>
            <a:xfrm flipH="true" flipV="false" rot="3691805">
              <a:off x="16002240" y="8972652"/>
              <a:ext cx="651916" cy="462046"/>
            </a:xfrm>
            <a:custGeom>
              <a:avLst/>
              <a:gdLst/>
              <a:ahLst/>
              <a:cxnLst/>
              <a:rect r="r" b="b" t="t" l="l"/>
              <a:pathLst>
                <a:path h="462046" w="651916">
                  <a:moveTo>
                    <a:pt x="651917" y="0"/>
                  </a:moveTo>
                  <a:lnTo>
                    <a:pt x="0" y="0"/>
                  </a:lnTo>
                  <a:lnTo>
                    <a:pt x="0" y="462046"/>
                  </a:lnTo>
                  <a:lnTo>
                    <a:pt x="651917" y="462046"/>
                  </a:lnTo>
                  <a:lnTo>
                    <a:pt x="651917" y="0"/>
                  </a:lnTo>
                  <a:close/>
                </a:path>
              </a:pathLst>
            </a:custGeom>
            <a:blipFill>
              <a:blip r:embed="rId9"/>
              <a:stretch>
                <a:fillRect l="0" t="0" r="0" b="0"/>
              </a:stretch>
            </a:blipFill>
          </p:spPr>
        </p:sp>
        <p:sp>
          <p:nvSpPr>
            <p:cNvPr name="Freeform 50" id="50"/>
            <p:cNvSpPr/>
            <p:nvPr/>
          </p:nvSpPr>
          <p:spPr>
            <a:xfrm flipH="true" flipV="false" rot="3691805">
              <a:off x="16205440" y="9175852"/>
              <a:ext cx="651916" cy="462046"/>
            </a:xfrm>
            <a:custGeom>
              <a:avLst/>
              <a:gdLst/>
              <a:ahLst/>
              <a:cxnLst/>
              <a:rect r="r" b="b" t="t" l="l"/>
              <a:pathLst>
                <a:path h="462046" w="651916">
                  <a:moveTo>
                    <a:pt x="651917" y="0"/>
                  </a:moveTo>
                  <a:lnTo>
                    <a:pt x="0" y="0"/>
                  </a:lnTo>
                  <a:lnTo>
                    <a:pt x="0" y="462046"/>
                  </a:lnTo>
                  <a:lnTo>
                    <a:pt x="651917" y="462046"/>
                  </a:lnTo>
                  <a:lnTo>
                    <a:pt x="651917" y="0"/>
                  </a:lnTo>
                  <a:close/>
                </a:path>
              </a:pathLst>
            </a:custGeom>
            <a:blipFill>
              <a:blip r:embed="rId9"/>
              <a:stretch>
                <a:fillRect l="0" t="0" r="0" b="0"/>
              </a:stretch>
            </a:blipFill>
          </p:spPr>
        </p:sp>
        <p:sp>
          <p:nvSpPr>
            <p:cNvPr name="Freeform 51" id="51"/>
            <p:cNvSpPr/>
            <p:nvPr/>
          </p:nvSpPr>
          <p:spPr>
            <a:xfrm flipH="true" flipV="false" rot="3691805">
              <a:off x="15056847" y="8491318"/>
              <a:ext cx="651916" cy="462046"/>
            </a:xfrm>
            <a:custGeom>
              <a:avLst/>
              <a:gdLst/>
              <a:ahLst/>
              <a:cxnLst/>
              <a:rect r="r" b="b" t="t" l="l"/>
              <a:pathLst>
                <a:path h="462046" w="651916">
                  <a:moveTo>
                    <a:pt x="651916" y="0"/>
                  </a:moveTo>
                  <a:lnTo>
                    <a:pt x="0" y="0"/>
                  </a:lnTo>
                  <a:lnTo>
                    <a:pt x="0" y="462046"/>
                  </a:lnTo>
                  <a:lnTo>
                    <a:pt x="651916" y="462046"/>
                  </a:lnTo>
                  <a:lnTo>
                    <a:pt x="651916" y="0"/>
                  </a:lnTo>
                  <a:close/>
                </a:path>
              </a:pathLst>
            </a:custGeom>
            <a:blipFill>
              <a:blip r:embed="rId9"/>
              <a:stretch>
                <a:fillRect l="0" t="0" r="0" b="0"/>
              </a:stretch>
            </a:blipFill>
          </p:spPr>
        </p:sp>
        <p:sp>
          <p:nvSpPr>
            <p:cNvPr name="Freeform 52" id="52"/>
            <p:cNvSpPr/>
            <p:nvPr/>
          </p:nvSpPr>
          <p:spPr>
            <a:xfrm flipH="true" flipV="false" rot="3691805">
              <a:off x="13523396" y="8327006"/>
              <a:ext cx="651916" cy="462046"/>
            </a:xfrm>
            <a:custGeom>
              <a:avLst/>
              <a:gdLst/>
              <a:ahLst/>
              <a:cxnLst/>
              <a:rect r="r" b="b" t="t" l="l"/>
              <a:pathLst>
                <a:path h="462046" w="651916">
                  <a:moveTo>
                    <a:pt x="651916" y="0"/>
                  </a:moveTo>
                  <a:lnTo>
                    <a:pt x="0" y="0"/>
                  </a:lnTo>
                  <a:lnTo>
                    <a:pt x="0" y="462045"/>
                  </a:lnTo>
                  <a:lnTo>
                    <a:pt x="651916" y="462045"/>
                  </a:lnTo>
                  <a:lnTo>
                    <a:pt x="651916" y="0"/>
                  </a:lnTo>
                  <a:close/>
                </a:path>
              </a:pathLst>
            </a:custGeom>
            <a:blipFill>
              <a:blip r:embed="rId9"/>
              <a:stretch>
                <a:fillRect l="0" t="0" r="0" b="0"/>
              </a:stretch>
            </a:blipFill>
          </p:spPr>
        </p:sp>
        <p:sp>
          <p:nvSpPr>
            <p:cNvPr name="Freeform 53" id="53"/>
            <p:cNvSpPr/>
            <p:nvPr/>
          </p:nvSpPr>
          <p:spPr>
            <a:xfrm flipH="true" flipV="false" rot="3691805">
              <a:off x="12858557" y="8812534"/>
              <a:ext cx="651916" cy="462046"/>
            </a:xfrm>
            <a:custGeom>
              <a:avLst/>
              <a:gdLst/>
              <a:ahLst/>
              <a:cxnLst/>
              <a:rect r="r" b="b" t="t" l="l"/>
              <a:pathLst>
                <a:path h="462046" w="651916">
                  <a:moveTo>
                    <a:pt x="651916" y="0"/>
                  </a:moveTo>
                  <a:lnTo>
                    <a:pt x="0" y="0"/>
                  </a:lnTo>
                  <a:lnTo>
                    <a:pt x="0" y="462046"/>
                  </a:lnTo>
                  <a:lnTo>
                    <a:pt x="651916" y="462046"/>
                  </a:lnTo>
                  <a:lnTo>
                    <a:pt x="651916" y="0"/>
                  </a:lnTo>
                  <a:close/>
                </a:path>
              </a:pathLst>
            </a:custGeom>
            <a:blipFill>
              <a:blip r:embed="rId9"/>
              <a:stretch>
                <a:fillRect l="0" t="0" r="0" b="0"/>
              </a:stretch>
            </a:blipFill>
          </p:spPr>
        </p:sp>
        <p:sp>
          <p:nvSpPr>
            <p:cNvPr name="Freeform 54" id="54"/>
            <p:cNvSpPr/>
            <p:nvPr/>
          </p:nvSpPr>
          <p:spPr>
            <a:xfrm flipH="true" flipV="false" rot="5958012">
              <a:off x="21527222" y="8227478"/>
              <a:ext cx="651916" cy="462046"/>
            </a:xfrm>
            <a:custGeom>
              <a:avLst/>
              <a:gdLst/>
              <a:ahLst/>
              <a:cxnLst/>
              <a:rect r="r" b="b" t="t" l="l"/>
              <a:pathLst>
                <a:path h="462046" w="651916">
                  <a:moveTo>
                    <a:pt x="651916" y="0"/>
                  </a:moveTo>
                  <a:lnTo>
                    <a:pt x="0" y="0"/>
                  </a:lnTo>
                  <a:lnTo>
                    <a:pt x="0" y="462045"/>
                  </a:lnTo>
                  <a:lnTo>
                    <a:pt x="651916" y="462045"/>
                  </a:lnTo>
                  <a:lnTo>
                    <a:pt x="651916" y="0"/>
                  </a:lnTo>
                  <a:close/>
                </a:path>
              </a:pathLst>
            </a:custGeom>
            <a:blipFill>
              <a:blip r:embed="rId9"/>
              <a:stretch>
                <a:fillRect l="0" t="0" r="0" b="0"/>
              </a:stretch>
            </a:blipFill>
          </p:spPr>
        </p:sp>
        <p:sp>
          <p:nvSpPr>
            <p:cNvPr name="Freeform 55" id="55"/>
            <p:cNvSpPr/>
            <p:nvPr/>
          </p:nvSpPr>
          <p:spPr>
            <a:xfrm flipH="true" flipV="false" rot="5958012">
              <a:off x="18977301" y="8686014"/>
              <a:ext cx="651916" cy="462046"/>
            </a:xfrm>
            <a:custGeom>
              <a:avLst/>
              <a:gdLst/>
              <a:ahLst/>
              <a:cxnLst/>
              <a:rect r="r" b="b" t="t" l="l"/>
              <a:pathLst>
                <a:path h="462046" w="651916">
                  <a:moveTo>
                    <a:pt x="651916" y="0"/>
                  </a:moveTo>
                  <a:lnTo>
                    <a:pt x="0" y="0"/>
                  </a:lnTo>
                  <a:lnTo>
                    <a:pt x="0" y="462046"/>
                  </a:lnTo>
                  <a:lnTo>
                    <a:pt x="651916" y="462046"/>
                  </a:lnTo>
                  <a:lnTo>
                    <a:pt x="651916" y="0"/>
                  </a:lnTo>
                  <a:close/>
                </a:path>
              </a:pathLst>
            </a:custGeom>
            <a:blipFill>
              <a:blip r:embed="rId9"/>
              <a:stretch>
                <a:fillRect l="0" t="0" r="0" b="0"/>
              </a:stretch>
            </a:blipFill>
          </p:spPr>
        </p:sp>
        <p:sp>
          <p:nvSpPr>
            <p:cNvPr name="Freeform 56" id="56"/>
            <p:cNvSpPr/>
            <p:nvPr/>
          </p:nvSpPr>
          <p:spPr>
            <a:xfrm flipH="false" flipV="false" rot="0">
              <a:off x="14388839" y="6635308"/>
              <a:ext cx="2704868" cy="1027850"/>
            </a:xfrm>
            <a:custGeom>
              <a:avLst/>
              <a:gdLst/>
              <a:ahLst/>
              <a:cxnLst/>
              <a:rect r="r" b="b" t="t" l="l"/>
              <a:pathLst>
                <a:path h="1027850" w="2704868">
                  <a:moveTo>
                    <a:pt x="0" y="0"/>
                  </a:moveTo>
                  <a:lnTo>
                    <a:pt x="2704868" y="0"/>
                  </a:lnTo>
                  <a:lnTo>
                    <a:pt x="2704868" y="1027849"/>
                  </a:lnTo>
                  <a:lnTo>
                    <a:pt x="0" y="1027849"/>
                  </a:lnTo>
                  <a:lnTo>
                    <a:pt x="0" y="0"/>
                  </a:lnTo>
                  <a:close/>
                </a:path>
              </a:pathLst>
            </a:custGeom>
            <a:blipFill>
              <a:blip r:embed="rId10"/>
              <a:stretch>
                <a:fillRect l="0" t="0" r="0" b="0"/>
              </a:stretch>
            </a:blipFill>
          </p:spPr>
        </p:sp>
        <p:sp>
          <p:nvSpPr>
            <p:cNvPr name="Freeform 57" id="57"/>
            <p:cNvSpPr/>
            <p:nvPr/>
          </p:nvSpPr>
          <p:spPr>
            <a:xfrm flipH="false" flipV="false" rot="0">
              <a:off x="8220258" y="7308184"/>
              <a:ext cx="1715536" cy="1142976"/>
            </a:xfrm>
            <a:custGeom>
              <a:avLst/>
              <a:gdLst/>
              <a:ahLst/>
              <a:cxnLst/>
              <a:rect r="r" b="b" t="t" l="l"/>
              <a:pathLst>
                <a:path h="1142976" w="1715536">
                  <a:moveTo>
                    <a:pt x="0" y="0"/>
                  </a:moveTo>
                  <a:lnTo>
                    <a:pt x="1715536" y="0"/>
                  </a:lnTo>
                  <a:lnTo>
                    <a:pt x="1715536" y="1142976"/>
                  </a:lnTo>
                  <a:lnTo>
                    <a:pt x="0" y="1142976"/>
                  </a:lnTo>
                  <a:lnTo>
                    <a:pt x="0" y="0"/>
                  </a:lnTo>
                  <a:close/>
                </a:path>
              </a:pathLst>
            </a:custGeom>
            <a:blipFill>
              <a:blip r:embed="rId11"/>
              <a:stretch>
                <a:fillRect l="0" t="0" r="0" b="0"/>
              </a:stretch>
            </a:blipFill>
          </p:spPr>
        </p:sp>
        <p:sp>
          <p:nvSpPr>
            <p:cNvPr name="Freeform 58" id="58"/>
            <p:cNvSpPr/>
            <p:nvPr/>
          </p:nvSpPr>
          <p:spPr>
            <a:xfrm flipH="true" flipV="false" rot="0">
              <a:off x="19378196" y="6005408"/>
              <a:ext cx="1997920" cy="2002927"/>
            </a:xfrm>
            <a:custGeom>
              <a:avLst/>
              <a:gdLst/>
              <a:ahLst/>
              <a:cxnLst/>
              <a:rect r="r" b="b" t="t" l="l"/>
              <a:pathLst>
                <a:path h="2002927" w="1997920">
                  <a:moveTo>
                    <a:pt x="1997919" y="0"/>
                  </a:moveTo>
                  <a:lnTo>
                    <a:pt x="0" y="0"/>
                  </a:lnTo>
                  <a:lnTo>
                    <a:pt x="0" y="2002927"/>
                  </a:lnTo>
                  <a:lnTo>
                    <a:pt x="1997919" y="2002927"/>
                  </a:lnTo>
                  <a:lnTo>
                    <a:pt x="1997919" y="0"/>
                  </a:lnTo>
                  <a:close/>
                </a:path>
              </a:pathLst>
            </a:custGeom>
            <a:blipFill>
              <a:blip r:embed="rId12"/>
              <a:stretch>
                <a:fillRect l="0" t="0" r="0" b="0"/>
              </a:stretch>
            </a:blipFill>
          </p:spPr>
        </p:sp>
        <p:sp>
          <p:nvSpPr>
            <p:cNvPr name="Freeform 59" id="59"/>
            <p:cNvSpPr/>
            <p:nvPr/>
          </p:nvSpPr>
          <p:spPr>
            <a:xfrm flipH="true" flipV="false" rot="0">
              <a:off x="11880961" y="6342321"/>
              <a:ext cx="1437193" cy="1440795"/>
            </a:xfrm>
            <a:custGeom>
              <a:avLst/>
              <a:gdLst/>
              <a:ahLst/>
              <a:cxnLst/>
              <a:rect r="r" b="b" t="t" l="l"/>
              <a:pathLst>
                <a:path h="1440795" w="1437193">
                  <a:moveTo>
                    <a:pt x="1437193" y="0"/>
                  </a:moveTo>
                  <a:lnTo>
                    <a:pt x="0" y="0"/>
                  </a:lnTo>
                  <a:lnTo>
                    <a:pt x="0" y="1440795"/>
                  </a:lnTo>
                  <a:lnTo>
                    <a:pt x="1437193" y="1440795"/>
                  </a:lnTo>
                  <a:lnTo>
                    <a:pt x="1437193" y="0"/>
                  </a:lnTo>
                  <a:close/>
                </a:path>
              </a:pathLst>
            </a:custGeom>
            <a:blipFill>
              <a:blip r:embed="rId12"/>
              <a:stretch>
                <a:fillRect l="0" t="0" r="0" b="0"/>
              </a:stretch>
            </a:blipFill>
          </p:spPr>
        </p:sp>
        <p:sp>
          <p:nvSpPr>
            <p:cNvPr name="Freeform 60" id="60"/>
            <p:cNvSpPr/>
            <p:nvPr/>
          </p:nvSpPr>
          <p:spPr>
            <a:xfrm flipH="true" flipV="false" rot="0">
              <a:off x="6300773" y="6681573"/>
              <a:ext cx="852685" cy="854822"/>
            </a:xfrm>
            <a:custGeom>
              <a:avLst/>
              <a:gdLst/>
              <a:ahLst/>
              <a:cxnLst/>
              <a:rect r="r" b="b" t="t" l="l"/>
              <a:pathLst>
                <a:path h="854822" w="852685">
                  <a:moveTo>
                    <a:pt x="852685" y="0"/>
                  </a:moveTo>
                  <a:lnTo>
                    <a:pt x="0" y="0"/>
                  </a:lnTo>
                  <a:lnTo>
                    <a:pt x="0" y="854822"/>
                  </a:lnTo>
                  <a:lnTo>
                    <a:pt x="852685" y="854822"/>
                  </a:lnTo>
                  <a:lnTo>
                    <a:pt x="852685" y="0"/>
                  </a:lnTo>
                  <a:close/>
                </a:path>
              </a:pathLst>
            </a:custGeom>
            <a:blipFill>
              <a:blip r:embed="rId12"/>
              <a:stretch>
                <a:fillRect l="0" t="0" r="0" b="0"/>
              </a:stretch>
            </a:blipFill>
          </p:spPr>
        </p:sp>
        <p:sp>
          <p:nvSpPr>
            <p:cNvPr name="Freeform 61" id="61"/>
            <p:cNvSpPr/>
            <p:nvPr/>
          </p:nvSpPr>
          <p:spPr>
            <a:xfrm flipH="false" flipV="false" rot="0">
              <a:off x="0" y="0"/>
              <a:ext cx="2546806" cy="4353515"/>
            </a:xfrm>
            <a:custGeom>
              <a:avLst/>
              <a:gdLst/>
              <a:ahLst/>
              <a:cxnLst/>
              <a:rect r="r" b="b" t="t" l="l"/>
              <a:pathLst>
                <a:path h="4353515" w="2546806">
                  <a:moveTo>
                    <a:pt x="0" y="0"/>
                  </a:moveTo>
                  <a:lnTo>
                    <a:pt x="2546806" y="0"/>
                  </a:lnTo>
                  <a:lnTo>
                    <a:pt x="2546806" y="4353515"/>
                  </a:lnTo>
                  <a:lnTo>
                    <a:pt x="0" y="4353515"/>
                  </a:lnTo>
                  <a:lnTo>
                    <a:pt x="0" y="0"/>
                  </a:lnTo>
                  <a:close/>
                </a:path>
              </a:pathLst>
            </a:custGeom>
            <a:blipFill>
              <a:blip r:embed="rId13"/>
              <a:stretch>
                <a:fillRect l="0" t="0" r="0" b="0"/>
              </a:stretch>
            </a:blipFill>
          </p:spPr>
        </p:sp>
        <p:sp>
          <p:nvSpPr>
            <p:cNvPr name="Freeform 62" id="62"/>
            <p:cNvSpPr/>
            <p:nvPr/>
          </p:nvSpPr>
          <p:spPr>
            <a:xfrm flipH="true" flipV="false" rot="0">
              <a:off x="22810586" y="5891707"/>
              <a:ext cx="11339361" cy="2182827"/>
            </a:xfrm>
            <a:custGeom>
              <a:avLst/>
              <a:gdLst/>
              <a:ahLst/>
              <a:cxnLst/>
              <a:rect r="r" b="b" t="t" l="l"/>
              <a:pathLst>
                <a:path h="2182827" w="11339361">
                  <a:moveTo>
                    <a:pt x="11339360" y="0"/>
                  </a:moveTo>
                  <a:lnTo>
                    <a:pt x="0" y="0"/>
                  </a:lnTo>
                  <a:lnTo>
                    <a:pt x="0" y="2182827"/>
                  </a:lnTo>
                  <a:lnTo>
                    <a:pt x="11339360" y="2182827"/>
                  </a:lnTo>
                  <a:lnTo>
                    <a:pt x="11339360" y="0"/>
                  </a:lnTo>
                  <a:close/>
                </a:path>
              </a:pathLst>
            </a:custGeom>
            <a:blipFill>
              <a:blip r:embed="rId5"/>
              <a:stretch>
                <a:fillRect l="0" t="0" r="0" b="0"/>
              </a:stretch>
            </a:blipFill>
          </p:spPr>
        </p:sp>
        <p:sp>
          <p:nvSpPr>
            <p:cNvPr name="Freeform 63" id="63"/>
            <p:cNvSpPr/>
            <p:nvPr/>
          </p:nvSpPr>
          <p:spPr>
            <a:xfrm flipH="false" flipV="false" rot="0">
              <a:off x="23181594" y="6428835"/>
              <a:ext cx="1229370" cy="1360299"/>
            </a:xfrm>
            <a:custGeom>
              <a:avLst/>
              <a:gdLst/>
              <a:ahLst/>
              <a:cxnLst/>
              <a:rect r="r" b="b" t="t" l="l"/>
              <a:pathLst>
                <a:path h="1360299" w="1229370">
                  <a:moveTo>
                    <a:pt x="0" y="0"/>
                  </a:moveTo>
                  <a:lnTo>
                    <a:pt x="1229371" y="0"/>
                  </a:lnTo>
                  <a:lnTo>
                    <a:pt x="1229371" y="1360299"/>
                  </a:lnTo>
                  <a:lnTo>
                    <a:pt x="0" y="1360299"/>
                  </a:lnTo>
                  <a:lnTo>
                    <a:pt x="0" y="0"/>
                  </a:lnTo>
                  <a:close/>
                </a:path>
              </a:pathLst>
            </a:custGeom>
            <a:blipFill>
              <a:blip r:embed="rId14"/>
              <a:stretch>
                <a:fillRect l="0" t="0" r="0" b="0"/>
              </a:stretch>
            </a:blipFill>
          </p:spPr>
        </p:sp>
        <p:sp>
          <p:nvSpPr>
            <p:cNvPr name="Freeform 64" id="64"/>
            <p:cNvSpPr/>
            <p:nvPr/>
          </p:nvSpPr>
          <p:spPr>
            <a:xfrm flipH="false" flipV="false" rot="0">
              <a:off x="4733620" y="8358643"/>
              <a:ext cx="1109343" cy="608752"/>
            </a:xfrm>
            <a:custGeom>
              <a:avLst/>
              <a:gdLst/>
              <a:ahLst/>
              <a:cxnLst/>
              <a:rect r="r" b="b" t="t" l="l"/>
              <a:pathLst>
                <a:path h="608752" w="1109343">
                  <a:moveTo>
                    <a:pt x="0" y="0"/>
                  </a:moveTo>
                  <a:lnTo>
                    <a:pt x="1109344" y="0"/>
                  </a:lnTo>
                  <a:lnTo>
                    <a:pt x="1109344" y="608752"/>
                  </a:lnTo>
                  <a:lnTo>
                    <a:pt x="0" y="608752"/>
                  </a:lnTo>
                  <a:lnTo>
                    <a:pt x="0" y="0"/>
                  </a:lnTo>
                  <a:close/>
                </a:path>
              </a:pathLst>
            </a:custGeom>
            <a:blipFill>
              <a:blip r:embed="rId15"/>
              <a:stretch>
                <a:fillRect l="0" t="0" r="0" b="0"/>
              </a:stretch>
            </a:blipFill>
          </p:spPr>
        </p:sp>
        <p:sp>
          <p:nvSpPr>
            <p:cNvPr name="Freeform 65" id="65"/>
            <p:cNvSpPr/>
            <p:nvPr/>
          </p:nvSpPr>
          <p:spPr>
            <a:xfrm flipH="false" flipV="false" rot="-1093269">
              <a:off x="12141197" y="8407292"/>
              <a:ext cx="722250" cy="396335"/>
            </a:xfrm>
            <a:custGeom>
              <a:avLst/>
              <a:gdLst/>
              <a:ahLst/>
              <a:cxnLst/>
              <a:rect r="r" b="b" t="t" l="l"/>
              <a:pathLst>
                <a:path h="396335" w="722250">
                  <a:moveTo>
                    <a:pt x="0" y="0"/>
                  </a:moveTo>
                  <a:lnTo>
                    <a:pt x="722250" y="0"/>
                  </a:lnTo>
                  <a:lnTo>
                    <a:pt x="722250" y="396335"/>
                  </a:lnTo>
                  <a:lnTo>
                    <a:pt x="0" y="396335"/>
                  </a:lnTo>
                  <a:lnTo>
                    <a:pt x="0" y="0"/>
                  </a:lnTo>
                  <a:close/>
                </a:path>
              </a:pathLst>
            </a:custGeom>
            <a:blipFill>
              <a:blip r:embed="rId15"/>
              <a:stretch>
                <a:fillRect l="0" t="0" r="0" b="0"/>
              </a:stretch>
            </a:blipFill>
          </p:spPr>
        </p:sp>
        <p:sp>
          <p:nvSpPr>
            <p:cNvPr name="Freeform 66" id="66"/>
            <p:cNvSpPr/>
            <p:nvPr/>
          </p:nvSpPr>
          <p:spPr>
            <a:xfrm flipH="true" flipV="false" rot="-1093269">
              <a:off x="22418999" y="8347927"/>
              <a:ext cx="722250" cy="396335"/>
            </a:xfrm>
            <a:custGeom>
              <a:avLst/>
              <a:gdLst/>
              <a:ahLst/>
              <a:cxnLst/>
              <a:rect r="r" b="b" t="t" l="l"/>
              <a:pathLst>
                <a:path h="396335" w="722250">
                  <a:moveTo>
                    <a:pt x="722250" y="0"/>
                  </a:moveTo>
                  <a:lnTo>
                    <a:pt x="0" y="0"/>
                  </a:lnTo>
                  <a:lnTo>
                    <a:pt x="0" y="396335"/>
                  </a:lnTo>
                  <a:lnTo>
                    <a:pt x="722250" y="396335"/>
                  </a:lnTo>
                  <a:lnTo>
                    <a:pt x="722250" y="0"/>
                  </a:lnTo>
                  <a:close/>
                </a:path>
              </a:pathLst>
            </a:custGeom>
            <a:blipFill>
              <a:blip r:embed="rId15"/>
              <a:stretch>
                <a:fillRect l="0" t="0" r="0" b="0"/>
              </a:stretch>
            </a:blipFill>
          </p:spPr>
        </p:sp>
        <p:sp>
          <p:nvSpPr>
            <p:cNvPr name="Freeform 67" id="67"/>
            <p:cNvSpPr/>
            <p:nvPr/>
          </p:nvSpPr>
          <p:spPr>
            <a:xfrm flipH="false" flipV="false" rot="0">
              <a:off x="5608551" y="8988768"/>
              <a:ext cx="900639" cy="732895"/>
            </a:xfrm>
            <a:custGeom>
              <a:avLst/>
              <a:gdLst/>
              <a:ahLst/>
              <a:cxnLst/>
              <a:rect r="r" b="b" t="t" l="l"/>
              <a:pathLst>
                <a:path h="732895" w="900639">
                  <a:moveTo>
                    <a:pt x="0" y="0"/>
                  </a:moveTo>
                  <a:lnTo>
                    <a:pt x="900639" y="0"/>
                  </a:lnTo>
                  <a:lnTo>
                    <a:pt x="900639" y="732895"/>
                  </a:lnTo>
                  <a:lnTo>
                    <a:pt x="0" y="732895"/>
                  </a:lnTo>
                  <a:lnTo>
                    <a:pt x="0" y="0"/>
                  </a:lnTo>
                  <a:close/>
                </a:path>
              </a:pathLst>
            </a:custGeom>
            <a:blipFill>
              <a:blip r:embed="rId16"/>
              <a:stretch>
                <a:fillRect l="0" t="0" r="0" b="0"/>
              </a:stretch>
            </a:blipFill>
          </p:spPr>
        </p:sp>
        <p:sp>
          <p:nvSpPr>
            <p:cNvPr name="Freeform 68" id="68"/>
            <p:cNvSpPr/>
            <p:nvPr/>
          </p:nvSpPr>
          <p:spPr>
            <a:xfrm flipH="false" flipV="false" rot="0">
              <a:off x="12397181" y="9058766"/>
              <a:ext cx="653990" cy="532185"/>
            </a:xfrm>
            <a:custGeom>
              <a:avLst/>
              <a:gdLst/>
              <a:ahLst/>
              <a:cxnLst/>
              <a:rect r="r" b="b" t="t" l="l"/>
              <a:pathLst>
                <a:path h="532185" w="653990">
                  <a:moveTo>
                    <a:pt x="0" y="0"/>
                  </a:moveTo>
                  <a:lnTo>
                    <a:pt x="653991" y="0"/>
                  </a:lnTo>
                  <a:lnTo>
                    <a:pt x="653991" y="532185"/>
                  </a:lnTo>
                  <a:lnTo>
                    <a:pt x="0" y="532185"/>
                  </a:lnTo>
                  <a:lnTo>
                    <a:pt x="0" y="0"/>
                  </a:lnTo>
                  <a:close/>
                </a:path>
              </a:pathLst>
            </a:custGeom>
            <a:blipFill>
              <a:blip r:embed="rId16"/>
              <a:stretch>
                <a:fillRect l="0" t="0" r="0" b="0"/>
              </a:stretch>
            </a:blipFill>
          </p:spPr>
        </p:sp>
        <p:sp>
          <p:nvSpPr>
            <p:cNvPr name="Freeform 69" id="69"/>
            <p:cNvSpPr/>
            <p:nvPr/>
          </p:nvSpPr>
          <p:spPr>
            <a:xfrm flipH="false" flipV="false" rot="0">
              <a:off x="23142289" y="8681271"/>
              <a:ext cx="1124372" cy="914957"/>
            </a:xfrm>
            <a:custGeom>
              <a:avLst/>
              <a:gdLst/>
              <a:ahLst/>
              <a:cxnLst/>
              <a:rect r="r" b="b" t="t" l="l"/>
              <a:pathLst>
                <a:path h="914957" w="1124372">
                  <a:moveTo>
                    <a:pt x="0" y="0"/>
                  </a:moveTo>
                  <a:lnTo>
                    <a:pt x="1124372" y="0"/>
                  </a:lnTo>
                  <a:lnTo>
                    <a:pt x="1124372" y="914957"/>
                  </a:lnTo>
                  <a:lnTo>
                    <a:pt x="0" y="914957"/>
                  </a:lnTo>
                  <a:lnTo>
                    <a:pt x="0" y="0"/>
                  </a:lnTo>
                  <a:close/>
                </a:path>
              </a:pathLst>
            </a:custGeom>
            <a:blipFill>
              <a:blip r:embed="rId17"/>
              <a:stretch>
                <a:fillRect l="0" t="0" r="0" b="0"/>
              </a:stretch>
            </a:blipFill>
          </p:spPr>
        </p:sp>
        <p:sp>
          <p:nvSpPr>
            <p:cNvPr name="Freeform 70" id="70"/>
            <p:cNvSpPr/>
            <p:nvPr/>
          </p:nvSpPr>
          <p:spPr>
            <a:xfrm flipH="false" flipV="false" rot="1756808">
              <a:off x="21515241" y="8509737"/>
              <a:ext cx="338860" cy="380208"/>
            </a:xfrm>
            <a:custGeom>
              <a:avLst/>
              <a:gdLst/>
              <a:ahLst/>
              <a:cxnLst/>
              <a:rect r="r" b="b" t="t" l="l"/>
              <a:pathLst>
                <a:path h="380208" w="338860">
                  <a:moveTo>
                    <a:pt x="0" y="0"/>
                  </a:moveTo>
                  <a:lnTo>
                    <a:pt x="338860" y="0"/>
                  </a:lnTo>
                  <a:lnTo>
                    <a:pt x="338860" y="380207"/>
                  </a:lnTo>
                  <a:lnTo>
                    <a:pt x="0" y="380207"/>
                  </a:lnTo>
                  <a:lnTo>
                    <a:pt x="0" y="0"/>
                  </a:lnTo>
                  <a:close/>
                </a:path>
              </a:pathLst>
            </a:custGeom>
            <a:blipFill>
              <a:blip r:embed="rId18"/>
              <a:stretch>
                <a:fillRect l="0" t="0" r="0" b="0"/>
              </a:stretch>
            </a:blipFill>
          </p:spPr>
        </p:sp>
        <p:sp>
          <p:nvSpPr>
            <p:cNvPr name="Freeform 71" id="71"/>
            <p:cNvSpPr/>
            <p:nvPr/>
          </p:nvSpPr>
          <p:spPr>
            <a:xfrm flipH="false" flipV="false" rot="274868">
              <a:off x="16573133" y="7806894"/>
              <a:ext cx="338860" cy="380208"/>
            </a:xfrm>
            <a:custGeom>
              <a:avLst/>
              <a:gdLst/>
              <a:ahLst/>
              <a:cxnLst/>
              <a:rect r="r" b="b" t="t" l="l"/>
              <a:pathLst>
                <a:path h="380208" w="338860">
                  <a:moveTo>
                    <a:pt x="0" y="0"/>
                  </a:moveTo>
                  <a:lnTo>
                    <a:pt x="338860" y="0"/>
                  </a:lnTo>
                  <a:lnTo>
                    <a:pt x="338860" y="380208"/>
                  </a:lnTo>
                  <a:lnTo>
                    <a:pt x="0" y="380208"/>
                  </a:lnTo>
                  <a:lnTo>
                    <a:pt x="0" y="0"/>
                  </a:lnTo>
                  <a:close/>
                </a:path>
              </a:pathLst>
            </a:custGeom>
            <a:blipFill>
              <a:blip r:embed="rId18"/>
              <a:stretch>
                <a:fillRect l="0" t="0" r="0" b="0"/>
              </a:stretch>
            </a:blipFill>
          </p:spPr>
        </p:sp>
        <p:sp>
          <p:nvSpPr>
            <p:cNvPr name="Freeform 72" id="72"/>
            <p:cNvSpPr/>
            <p:nvPr/>
          </p:nvSpPr>
          <p:spPr>
            <a:xfrm flipH="false" flipV="false" rot="-6537085">
              <a:off x="14234413" y="9256871"/>
              <a:ext cx="338860" cy="380208"/>
            </a:xfrm>
            <a:custGeom>
              <a:avLst/>
              <a:gdLst/>
              <a:ahLst/>
              <a:cxnLst/>
              <a:rect r="r" b="b" t="t" l="l"/>
              <a:pathLst>
                <a:path h="380208" w="338860">
                  <a:moveTo>
                    <a:pt x="0" y="0"/>
                  </a:moveTo>
                  <a:lnTo>
                    <a:pt x="338860" y="0"/>
                  </a:lnTo>
                  <a:lnTo>
                    <a:pt x="338860" y="380208"/>
                  </a:lnTo>
                  <a:lnTo>
                    <a:pt x="0" y="380208"/>
                  </a:lnTo>
                  <a:lnTo>
                    <a:pt x="0" y="0"/>
                  </a:lnTo>
                  <a:close/>
                </a:path>
              </a:pathLst>
            </a:custGeom>
            <a:blipFill>
              <a:blip r:embed="rId18"/>
              <a:stretch>
                <a:fillRect l="0" t="0" r="0" b="0"/>
              </a:stretch>
            </a:blipFill>
          </p:spPr>
        </p:sp>
        <p:sp>
          <p:nvSpPr>
            <p:cNvPr name="Freeform 73" id="73"/>
            <p:cNvSpPr/>
            <p:nvPr/>
          </p:nvSpPr>
          <p:spPr>
            <a:xfrm flipH="false" flipV="false" rot="0">
              <a:off x="804343" y="7713160"/>
              <a:ext cx="867523" cy="1241535"/>
            </a:xfrm>
            <a:custGeom>
              <a:avLst/>
              <a:gdLst/>
              <a:ahLst/>
              <a:cxnLst/>
              <a:rect r="r" b="b" t="t" l="l"/>
              <a:pathLst>
                <a:path h="1241535" w="867523">
                  <a:moveTo>
                    <a:pt x="0" y="0"/>
                  </a:moveTo>
                  <a:lnTo>
                    <a:pt x="867522" y="0"/>
                  </a:lnTo>
                  <a:lnTo>
                    <a:pt x="867522" y="1241535"/>
                  </a:lnTo>
                  <a:lnTo>
                    <a:pt x="0" y="1241535"/>
                  </a:lnTo>
                  <a:lnTo>
                    <a:pt x="0" y="0"/>
                  </a:lnTo>
                  <a:close/>
                </a:path>
              </a:pathLst>
            </a:custGeom>
            <a:blipFill>
              <a:blip r:embed="rId19"/>
              <a:stretch>
                <a:fillRect l="0" t="0" r="0" b="0"/>
              </a:stretch>
            </a:blipFill>
          </p:spPr>
        </p:sp>
        <p:sp>
          <p:nvSpPr>
            <p:cNvPr name="Freeform 74" id="74"/>
            <p:cNvSpPr/>
            <p:nvPr/>
          </p:nvSpPr>
          <p:spPr>
            <a:xfrm flipH="false" flipV="false" rot="0">
              <a:off x="787121" y="8273989"/>
              <a:ext cx="783145" cy="1120780"/>
            </a:xfrm>
            <a:custGeom>
              <a:avLst/>
              <a:gdLst/>
              <a:ahLst/>
              <a:cxnLst/>
              <a:rect r="r" b="b" t="t" l="l"/>
              <a:pathLst>
                <a:path h="1120780" w="783145">
                  <a:moveTo>
                    <a:pt x="0" y="0"/>
                  </a:moveTo>
                  <a:lnTo>
                    <a:pt x="783144" y="0"/>
                  </a:lnTo>
                  <a:lnTo>
                    <a:pt x="783144" y="1120779"/>
                  </a:lnTo>
                  <a:lnTo>
                    <a:pt x="0" y="1120779"/>
                  </a:lnTo>
                  <a:lnTo>
                    <a:pt x="0" y="0"/>
                  </a:lnTo>
                  <a:close/>
                </a:path>
              </a:pathLst>
            </a:custGeom>
            <a:blipFill>
              <a:blip r:embed="rId19"/>
              <a:stretch>
                <a:fillRect l="0" t="0" r="0" b="0"/>
              </a:stretch>
            </a:blipFill>
          </p:spPr>
        </p:sp>
        <p:sp>
          <p:nvSpPr>
            <p:cNvPr name="Freeform 75" id="75"/>
            <p:cNvSpPr/>
            <p:nvPr/>
          </p:nvSpPr>
          <p:spPr>
            <a:xfrm flipH="true" flipV="false" rot="0">
              <a:off x="1148132" y="8018528"/>
              <a:ext cx="1047467" cy="1499059"/>
            </a:xfrm>
            <a:custGeom>
              <a:avLst/>
              <a:gdLst/>
              <a:ahLst/>
              <a:cxnLst/>
              <a:rect r="r" b="b" t="t" l="l"/>
              <a:pathLst>
                <a:path h="1499059" w="1047467">
                  <a:moveTo>
                    <a:pt x="1047467" y="0"/>
                  </a:moveTo>
                  <a:lnTo>
                    <a:pt x="0" y="0"/>
                  </a:lnTo>
                  <a:lnTo>
                    <a:pt x="0" y="1499059"/>
                  </a:lnTo>
                  <a:lnTo>
                    <a:pt x="1047467" y="1499059"/>
                  </a:lnTo>
                  <a:lnTo>
                    <a:pt x="1047467" y="0"/>
                  </a:lnTo>
                  <a:close/>
                </a:path>
              </a:pathLst>
            </a:custGeom>
            <a:blipFill>
              <a:blip r:embed="rId19"/>
              <a:stretch>
                <a:fillRect l="0" t="0" r="0" b="0"/>
              </a:stretch>
            </a:blipFill>
          </p:spPr>
        </p:sp>
        <p:sp>
          <p:nvSpPr>
            <p:cNvPr name="Freeform 76" id="76"/>
            <p:cNvSpPr/>
            <p:nvPr/>
          </p:nvSpPr>
          <p:spPr>
            <a:xfrm flipH="false" flipV="false" rot="0">
              <a:off x="1804027" y="7890770"/>
              <a:ext cx="783145" cy="1120780"/>
            </a:xfrm>
            <a:custGeom>
              <a:avLst/>
              <a:gdLst/>
              <a:ahLst/>
              <a:cxnLst/>
              <a:rect r="r" b="b" t="t" l="l"/>
              <a:pathLst>
                <a:path h="1120780" w="783145">
                  <a:moveTo>
                    <a:pt x="0" y="0"/>
                  </a:moveTo>
                  <a:lnTo>
                    <a:pt x="783145" y="0"/>
                  </a:lnTo>
                  <a:lnTo>
                    <a:pt x="783145" y="1120780"/>
                  </a:lnTo>
                  <a:lnTo>
                    <a:pt x="0" y="1120780"/>
                  </a:lnTo>
                  <a:lnTo>
                    <a:pt x="0" y="0"/>
                  </a:lnTo>
                  <a:close/>
                </a:path>
              </a:pathLst>
            </a:custGeom>
            <a:blipFill>
              <a:blip r:embed="rId19"/>
              <a:stretch>
                <a:fillRect l="0" t="0" r="0" b="0"/>
              </a:stretch>
            </a:blipFill>
          </p:spPr>
        </p:sp>
        <p:sp>
          <p:nvSpPr>
            <p:cNvPr name="Freeform 77" id="77"/>
            <p:cNvSpPr/>
            <p:nvPr/>
          </p:nvSpPr>
          <p:spPr>
            <a:xfrm flipH="false" flipV="false" rot="0">
              <a:off x="2077865" y="8365189"/>
              <a:ext cx="783145" cy="1120780"/>
            </a:xfrm>
            <a:custGeom>
              <a:avLst/>
              <a:gdLst/>
              <a:ahLst/>
              <a:cxnLst/>
              <a:rect r="r" b="b" t="t" l="l"/>
              <a:pathLst>
                <a:path h="1120780" w="783145">
                  <a:moveTo>
                    <a:pt x="0" y="0"/>
                  </a:moveTo>
                  <a:lnTo>
                    <a:pt x="783145" y="0"/>
                  </a:lnTo>
                  <a:lnTo>
                    <a:pt x="783145" y="1120780"/>
                  </a:lnTo>
                  <a:lnTo>
                    <a:pt x="0" y="1120780"/>
                  </a:lnTo>
                  <a:lnTo>
                    <a:pt x="0" y="0"/>
                  </a:lnTo>
                  <a:close/>
                </a:path>
              </a:pathLst>
            </a:custGeom>
            <a:blipFill>
              <a:blip r:embed="rId19"/>
              <a:stretch>
                <a:fillRect l="0" t="0" r="0" b="0"/>
              </a:stretch>
            </a:blipFill>
          </p:spPr>
        </p:sp>
        <p:sp>
          <p:nvSpPr>
            <p:cNvPr name="Freeform 78" id="78"/>
            <p:cNvSpPr/>
            <p:nvPr/>
          </p:nvSpPr>
          <p:spPr>
            <a:xfrm flipH="false" flipV="false" rot="0">
              <a:off x="2552421" y="8018528"/>
              <a:ext cx="783145" cy="1120780"/>
            </a:xfrm>
            <a:custGeom>
              <a:avLst/>
              <a:gdLst/>
              <a:ahLst/>
              <a:cxnLst/>
              <a:rect r="r" b="b" t="t" l="l"/>
              <a:pathLst>
                <a:path h="1120780" w="783145">
                  <a:moveTo>
                    <a:pt x="0" y="0"/>
                  </a:moveTo>
                  <a:lnTo>
                    <a:pt x="783144" y="0"/>
                  </a:lnTo>
                  <a:lnTo>
                    <a:pt x="783144" y="1120780"/>
                  </a:lnTo>
                  <a:lnTo>
                    <a:pt x="0" y="1120780"/>
                  </a:lnTo>
                  <a:lnTo>
                    <a:pt x="0" y="0"/>
                  </a:lnTo>
                  <a:close/>
                </a:path>
              </a:pathLst>
            </a:custGeom>
            <a:blipFill>
              <a:blip r:embed="rId19"/>
              <a:stretch>
                <a:fillRect l="0" t="0" r="0" b="0"/>
              </a:stretch>
            </a:blipFill>
          </p:spPr>
        </p:sp>
        <p:sp>
          <p:nvSpPr>
            <p:cNvPr name="Freeform 79" id="79"/>
            <p:cNvSpPr/>
            <p:nvPr/>
          </p:nvSpPr>
          <p:spPr>
            <a:xfrm flipH="false" flipV="false" rot="0">
              <a:off x="2861010" y="8498376"/>
              <a:ext cx="783145" cy="1120780"/>
            </a:xfrm>
            <a:custGeom>
              <a:avLst/>
              <a:gdLst/>
              <a:ahLst/>
              <a:cxnLst/>
              <a:rect r="r" b="b" t="t" l="l"/>
              <a:pathLst>
                <a:path h="1120780" w="783145">
                  <a:moveTo>
                    <a:pt x="0" y="0"/>
                  </a:moveTo>
                  <a:lnTo>
                    <a:pt x="783145" y="0"/>
                  </a:lnTo>
                  <a:lnTo>
                    <a:pt x="783145" y="1120780"/>
                  </a:lnTo>
                  <a:lnTo>
                    <a:pt x="0" y="1120780"/>
                  </a:lnTo>
                  <a:lnTo>
                    <a:pt x="0" y="0"/>
                  </a:lnTo>
                  <a:close/>
                </a:path>
              </a:pathLst>
            </a:custGeom>
            <a:blipFill>
              <a:blip r:embed="rId19"/>
              <a:stretch>
                <a:fillRect l="0" t="0" r="0" b="0"/>
              </a:stretch>
            </a:blipFill>
          </p:spPr>
        </p:sp>
        <p:sp>
          <p:nvSpPr>
            <p:cNvPr name="Freeform 80" id="80"/>
            <p:cNvSpPr/>
            <p:nvPr/>
          </p:nvSpPr>
          <p:spPr>
            <a:xfrm flipH="false" flipV="false" rot="0">
              <a:off x="2195599" y="8664600"/>
              <a:ext cx="783145" cy="1120780"/>
            </a:xfrm>
            <a:custGeom>
              <a:avLst/>
              <a:gdLst/>
              <a:ahLst/>
              <a:cxnLst/>
              <a:rect r="r" b="b" t="t" l="l"/>
              <a:pathLst>
                <a:path h="1120780" w="783145">
                  <a:moveTo>
                    <a:pt x="0" y="0"/>
                  </a:moveTo>
                  <a:lnTo>
                    <a:pt x="783145" y="0"/>
                  </a:lnTo>
                  <a:lnTo>
                    <a:pt x="783145" y="1120780"/>
                  </a:lnTo>
                  <a:lnTo>
                    <a:pt x="0" y="1120780"/>
                  </a:lnTo>
                  <a:lnTo>
                    <a:pt x="0" y="0"/>
                  </a:lnTo>
                  <a:close/>
                </a:path>
              </a:pathLst>
            </a:custGeom>
            <a:blipFill>
              <a:blip r:embed="rId19"/>
              <a:stretch>
                <a:fillRect l="0" t="0" r="0" b="0"/>
              </a:stretch>
            </a:blipFill>
          </p:spPr>
        </p:sp>
        <p:sp>
          <p:nvSpPr>
            <p:cNvPr name="Freeform 81" id="81"/>
            <p:cNvSpPr/>
            <p:nvPr/>
          </p:nvSpPr>
          <p:spPr>
            <a:xfrm flipH="false" flipV="false" rot="0">
              <a:off x="1642276" y="8662606"/>
              <a:ext cx="783145" cy="1120780"/>
            </a:xfrm>
            <a:custGeom>
              <a:avLst/>
              <a:gdLst/>
              <a:ahLst/>
              <a:cxnLst/>
              <a:rect r="r" b="b" t="t" l="l"/>
              <a:pathLst>
                <a:path h="1120780" w="783145">
                  <a:moveTo>
                    <a:pt x="0" y="0"/>
                  </a:moveTo>
                  <a:lnTo>
                    <a:pt x="783145" y="0"/>
                  </a:lnTo>
                  <a:lnTo>
                    <a:pt x="783145" y="1120780"/>
                  </a:lnTo>
                  <a:lnTo>
                    <a:pt x="0" y="1120780"/>
                  </a:lnTo>
                  <a:lnTo>
                    <a:pt x="0" y="0"/>
                  </a:lnTo>
                  <a:close/>
                </a:path>
              </a:pathLst>
            </a:custGeom>
            <a:blipFill>
              <a:blip r:embed="rId19"/>
              <a:stretch>
                <a:fillRect l="0" t="0" r="0" b="0"/>
              </a:stretch>
            </a:blipFill>
          </p:spPr>
        </p:sp>
        <p:sp>
          <p:nvSpPr>
            <p:cNvPr name="Freeform 82" id="82"/>
            <p:cNvSpPr/>
            <p:nvPr/>
          </p:nvSpPr>
          <p:spPr>
            <a:xfrm flipH="false" flipV="false" rot="0">
              <a:off x="846532" y="8662606"/>
              <a:ext cx="783145" cy="1120780"/>
            </a:xfrm>
            <a:custGeom>
              <a:avLst/>
              <a:gdLst/>
              <a:ahLst/>
              <a:cxnLst/>
              <a:rect r="r" b="b" t="t" l="l"/>
              <a:pathLst>
                <a:path h="1120780" w="783145">
                  <a:moveTo>
                    <a:pt x="0" y="0"/>
                  </a:moveTo>
                  <a:lnTo>
                    <a:pt x="783144" y="0"/>
                  </a:lnTo>
                  <a:lnTo>
                    <a:pt x="783144" y="1120780"/>
                  </a:lnTo>
                  <a:lnTo>
                    <a:pt x="0" y="1120780"/>
                  </a:lnTo>
                  <a:lnTo>
                    <a:pt x="0" y="0"/>
                  </a:lnTo>
                  <a:close/>
                </a:path>
              </a:pathLst>
            </a:custGeom>
            <a:blipFill>
              <a:blip r:embed="rId19"/>
              <a:stretch>
                <a:fillRect l="0" t="0" r="0" b="0"/>
              </a:stretch>
            </a:blipFill>
          </p:spPr>
        </p:sp>
        <p:sp>
          <p:nvSpPr>
            <p:cNvPr name="Freeform 83" id="83"/>
            <p:cNvSpPr/>
            <p:nvPr/>
          </p:nvSpPr>
          <p:spPr>
            <a:xfrm flipH="false" flipV="false" rot="0">
              <a:off x="3314421" y="8008335"/>
              <a:ext cx="783145" cy="1120780"/>
            </a:xfrm>
            <a:custGeom>
              <a:avLst/>
              <a:gdLst/>
              <a:ahLst/>
              <a:cxnLst/>
              <a:rect r="r" b="b" t="t" l="l"/>
              <a:pathLst>
                <a:path h="1120780" w="783145">
                  <a:moveTo>
                    <a:pt x="0" y="0"/>
                  </a:moveTo>
                  <a:lnTo>
                    <a:pt x="783144" y="0"/>
                  </a:lnTo>
                  <a:lnTo>
                    <a:pt x="783144" y="1120780"/>
                  </a:lnTo>
                  <a:lnTo>
                    <a:pt x="0" y="1120780"/>
                  </a:lnTo>
                  <a:lnTo>
                    <a:pt x="0" y="0"/>
                  </a:lnTo>
                  <a:close/>
                </a:path>
              </a:pathLst>
            </a:custGeom>
            <a:blipFill>
              <a:blip r:embed="rId19"/>
              <a:stretch>
                <a:fillRect l="0" t="0" r="0" b="0"/>
              </a:stretch>
            </a:blipFill>
          </p:spPr>
        </p:sp>
        <p:sp>
          <p:nvSpPr>
            <p:cNvPr name="Freeform 84" id="84"/>
            <p:cNvSpPr/>
            <p:nvPr/>
          </p:nvSpPr>
          <p:spPr>
            <a:xfrm flipH="false" flipV="false" rot="0">
              <a:off x="3314421" y="8529414"/>
              <a:ext cx="783145" cy="1120780"/>
            </a:xfrm>
            <a:custGeom>
              <a:avLst/>
              <a:gdLst/>
              <a:ahLst/>
              <a:cxnLst/>
              <a:rect r="r" b="b" t="t" l="l"/>
              <a:pathLst>
                <a:path h="1120780" w="783145">
                  <a:moveTo>
                    <a:pt x="0" y="0"/>
                  </a:moveTo>
                  <a:lnTo>
                    <a:pt x="783144" y="0"/>
                  </a:lnTo>
                  <a:lnTo>
                    <a:pt x="783144" y="1120780"/>
                  </a:lnTo>
                  <a:lnTo>
                    <a:pt x="0" y="1120780"/>
                  </a:lnTo>
                  <a:lnTo>
                    <a:pt x="0" y="0"/>
                  </a:lnTo>
                  <a:close/>
                </a:path>
              </a:pathLst>
            </a:custGeom>
            <a:blipFill>
              <a:blip r:embed="rId19"/>
              <a:stretch>
                <a:fillRect l="0" t="0" r="0" b="0"/>
              </a:stretch>
            </a:blipFill>
          </p:spPr>
        </p:sp>
      </p:grpSp>
      <p:sp>
        <p:nvSpPr>
          <p:cNvPr name="Freeform 85" id="85"/>
          <p:cNvSpPr/>
          <p:nvPr/>
        </p:nvSpPr>
        <p:spPr>
          <a:xfrm flipH="true" flipV="false" rot="0">
            <a:off x="6319098" y="3318230"/>
            <a:ext cx="4268620" cy="2753260"/>
          </a:xfrm>
          <a:custGeom>
            <a:avLst/>
            <a:gdLst/>
            <a:ahLst/>
            <a:cxnLst/>
            <a:rect r="r" b="b" t="t" l="l"/>
            <a:pathLst>
              <a:path h="2753260" w="4268620">
                <a:moveTo>
                  <a:pt x="4268620" y="0"/>
                </a:moveTo>
                <a:lnTo>
                  <a:pt x="0" y="0"/>
                </a:lnTo>
                <a:lnTo>
                  <a:pt x="0" y="2753260"/>
                </a:lnTo>
                <a:lnTo>
                  <a:pt x="4268620" y="2753260"/>
                </a:lnTo>
                <a:lnTo>
                  <a:pt x="4268620" y="0"/>
                </a:lnTo>
                <a:close/>
              </a:path>
            </a:pathLst>
          </a:custGeom>
          <a:blipFill>
            <a:blip r:embed="rId20"/>
            <a:stretch>
              <a:fillRect l="0" t="0" r="0" b="0"/>
            </a:stretch>
          </a:blipFill>
        </p:spPr>
      </p:sp>
      <p:sp>
        <p:nvSpPr>
          <p:cNvPr name="Freeform 86" id="86"/>
          <p:cNvSpPr/>
          <p:nvPr/>
        </p:nvSpPr>
        <p:spPr>
          <a:xfrm flipH="true" flipV="false" rot="0">
            <a:off x="10587718" y="1972249"/>
            <a:ext cx="7700282" cy="4966682"/>
          </a:xfrm>
          <a:custGeom>
            <a:avLst/>
            <a:gdLst/>
            <a:ahLst/>
            <a:cxnLst/>
            <a:rect r="r" b="b" t="t" l="l"/>
            <a:pathLst>
              <a:path h="4966682" w="7700282">
                <a:moveTo>
                  <a:pt x="7700282" y="0"/>
                </a:moveTo>
                <a:lnTo>
                  <a:pt x="0" y="0"/>
                </a:lnTo>
                <a:lnTo>
                  <a:pt x="0" y="4966682"/>
                </a:lnTo>
                <a:lnTo>
                  <a:pt x="7700282" y="4966682"/>
                </a:lnTo>
                <a:lnTo>
                  <a:pt x="7700282" y="0"/>
                </a:lnTo>
                <a:close/>
              </a:path>
            </a:pathLst>
          </a:custGeom>
          <a:blipFill>
            <a:blip r:embed="rId20"/>
            <a:stretch>
              <a:fillRect l="0" t="0" r="0" b="0"/>
            </a:stretch>
          </a:blipFill>
        </p:spPr>
      </p:sp>
      <p:sp>
        <p:nvSpPr>
          <p:cNvPr name="Freeform 87" id="87"/>
          <p:cNvSpPr/>
          <p:nvPr/>
        </p:nvSpPr>
        <p:spPr>
          <a:xfrm flipH="true" flipV="false" rot="0">
            <a:off x="1934981" y="4084441"/>
            <a:ext cx="2538160" cy="1637113"/>
          </a:xfrm>
          <a:custGeom>
            <a:avLst/>
            <a:gdLst/>
            <a:ahLst/>
            <a:cxnLst/>
            <a:rect r="r" b="b" t="t" l="l"/>
            <a:pathLst>
              <a:path h="1637113" w="2538160">
                <a:moveTo>
                  <a:pt x="2538160" y="0"/>
                </a:moveTo>
                <a:lnTo>
                  <a:pt x="0" y="0"/>
                </a:lnTo>
                <a:lnTo>
                  <a:pt x="0" y="1637113"/>
                </a:lnTo>
                <a:lnTo>
                  <a:pt x="2538160" y="1637113"/>
                </a:lnTo>
                <a:lnTo>
                  <a:pt x="2538160" y="0"/>
                </a:lnTo>
                <a:close/>
              </a:path>
            </a:pathLst>
          </a:custGeom>
          <a:blipFill>
            <a:blip r:embed="rId20"/>
            <a:stretch>
              <a:fillRect l="0" t="0" r="0" b="0"/>
            </a:stretch>
          </a:blipFill>
        </p:spPr>
      </p:sp>
      <p:sp>
        <p:nvSpPr>
          <p:cNvPr name="Freeform 88" id="88"/>
          <p:cNvSpPr/>
          <p:nvPr/>
        </p:nvSpPr>
        <p:spPr>
          <a:xfrm flipH="false" flipV="false" rot="0">
            <a:off x="-2315562" y="4694860"/>
            <a:ext cx="28690430" cy="5558771"/>
          </a:xfrm>
          <a:custGeom>
            <a:avLst/>
            <a:gdLst/>
            <a:ahLst/>
            <a:cxnLst/>
            <a:rect r="r" b="b" t="t" l="l"/>
            <a:pathLst>
              <a:path h="5558771" w="28690430">
                <a:moveTo>
                  <a:pt x="0" y="0"/>
                </a:moveTo>
                <a:lnTo>
                  <a:pt x="28690430" y="0"/>
                </a:lnTo>
                <a:lnTo>
                  <a:pt x="28690430" y="5558771"/>
                </a:lnTo>
                <a:lnTo>
                  <a:pt x="0" y="555877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9" id="89"/>
          <p:cNvSpPr/>
          <p:nvPr/>
        </p:nvSpPr>
        <p:spPr>
          <a:xfrm flipH="false" flipV="false" rot="0">
            <a:off x="-1226597" y="5721554"/>
            <a:ext cx="28659005" cy="9135058"/>
          </a:xfrm>
          <a:custGeom>
            <a:avLst/>
            <a:gdLst/>
            <a:ahLst/>
            <a:cxnLst/>
            <a:rect r="r" b="b" t="t" l="l"/>
            <a:pathLst>
              <a:path h="9135058" w="28659005">
                <a:moveTo>
                  <a:pt x="0" y="0"/>
                </a:moveTo>
                <a:lnTo>
                  <a:pt x="28659005" y="0"/>
                </a:lnTo>
                <a:lnTo>
                  <a:pt x="28659005" y="9135058"/>
                </a:lnTo>
                <a:lnTo>
                  <a:pt x="0" y="9135058"/>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90" id="90"/>
          <p:cNvSpPr/>
          <p:nvPr/>
        </p:nvSpPr>
        <p:spPr>
          <a:xfrm flipH="false" flipV="false" rot="0">
            <a:off x="735021" y="5869746"/>
            <a:ext cx="587359" cy="840585"/>
          </a:xfrm>
          <a:custGeom>
            <a:avLst/>
            <a:gdLst/>
            <a:ahLst/>
            <a:cxnLst/>
            <a:rect r="r" b="b" t="t" l="l"/>
            <a:pathLst>
              <a:path h="840585" w="587359">
                <a:moveTo>
                  <a:pt x="0" y="0"/>
                </a:moveTo>
                <a:lnTo>
                  <a:pt x="587358" y="0"/>
                </a:lnTo>
                <a:lnTo>
                  <a:pt x="587358" y="840585"/>
                </a:lnTo>
                <a:lnTo>
                  <a:pt x="0" y="840585"/>
                </a:lnTo>
                <a:lnTo>
                  <a:pt x="0" y="0"/>
                </a:lnTo>
                <a:close/>
              </a:path>
            </a:pathLst>
          </a:custGeom>
          <a:blipFill>
            <a:blip r:embed="rId19"/>
            <a:stretch>
              <a:fillRect l="0" t="0" r="0" b="0"/>
            </a:stretch>
          </a:blipFill>
        </p:spPr>
      </p:sp>
      <p:sp>
        <p:nvSpPr>
          <p:cNvPr name="Freeform 91" id="91"/>
          <p:cNvSpPr/>
          <p:nvPr/>
        </p:nvSpPr>
        <p:spPr>
          <a:xfrm flipH="false" flipV="false" rot="0">
            <a:off x="1347622" y="6071490"/>
            <a:ext cx="587359" cy="840585"/>
          </a:xfrm>
          <a:custGeom>
            <a:avLst/>
            <a:gdLst/>
            <a:ahLst/>
            <a:cxnLst/>
            <a:rect r="r" b="b" t="t" l="l"/>
            <a:pathLst>
              <a:path h="840585" w="587359">
                <a:moveTo>
                  <a:pt x="0" y="0"/>
                </a:moveTo>
                <a:lnTo>
                  <a:pt x="587359" y="0"/>
                </a:lnTo>
                <a:lnTo>
                  <a:pt x="587359" y="840585"/>
                </a:lnTo>
                <a:lnTo>
                  <a:pt x="0" y="840585"/>
                </a:lnTo>
                <a:lnTo>
                  <a:pt x="0" y="0"/>
                </a:lnTo>
                <a:close/>
              </a:path>
            </a:pathLst>
          </a:custGeom>
          <a:blipFill>
            <a:blip r:embed="rId19"/>
            <a:stretch>
              <a:fillRect l="0" t="0" r="0" b="0"/>
            </a:stretch>
          </a:blipFill>
        </p:spPr>
      </p:sp>
      <p:sp>
        <p:nvSpPr>
          <p:cNvPr name="Freeform 92" id="92"/>
          <p:cNvSpPr/>
          <p:nvPr/>
        </p:nvSpPr>
        <p:spPr>
          <a:xfrm flipH="false" flipV="false" rot="0">
            <a:off x="1934981" y="6290038"/>
            <a:ext cx="587359" cy="840585"/>
          </a:xfrm>
          <a:custGeom>
            <a:avLst/>
            <a:gdLst/>
            <a:ahLst/>
            <a:cxnLst/>
            <a:rect r="r" b="b" t="t" l="l"/>
            <a:pathLst>
              <a:path h="840585" w="587359">
                <a:moveTo>
                  <a:pt x="0" y="0"/>
                </a:moveTo>
                <a:lnTo>
                  <a:pt x="587358" y="0"/>
                </a:lnTo>
                <a:lnTo>
                  <a:pt x="587358" y="840585"/>
                </a:lnTo>
                <a:lnTo>
                  <a:pt x="0" y="840585"/>
                </a:lnTo>
                <a:lnTo>
                  <a:pt x="0" y="0"/>
                </a:lnTo>
                <a:close/>
              </a:path>
            </a:pathLst>
          </a:custGeom>
          <a:blipFill>
            <a:blip r:embed="rId19"/>
            <a:stretch>
              <a:fillRect l="0" t="0" r="0" b="0"/>
            </a:stretch>
          </a:blipFill>
        </p:spPr>
      </p:sp>
      <p:sp>
        <p:nvSpPr>
          <p:cNvPr name="Freeform 93" id="93"/>
          <p:cNvSpPr/>
          <p:nvPr/>
        </p:nvSpPr>
        <p:spPr>
          <a:xfrm flipH="false" flipV="false" rot="0">
            <a:off x="2522339" y="6491782"/>
            <a:ext cx="587359" cy="840585"/>
          </a:xfrm>
          <a:custGeom>
            <a:avLst/>
            <a:gdLst/>
            <a:ahLst/>
            <a:cxnLst/>
            <a:rect r="r" b="b" t="t" l="l"/>
            <a:pathLst>
              <a:path h="840585" w="587359">
                <a:moveTo>
                  <a:pt x="0" y="0"/>
                </a:moveTo>
                <a:lnTo>
                  <a:pt x="587359" y="0"/>
                </a:lnTo>
                <a:lnTo>
                  <a:pt x="587359" y="840585"/>
                </a:lnTo>
                <a:lnTo>
                  <a:pt x="0" y="840585"/>
                </a:lnTo>
                <a:lnTo>
                  <a:pt x="0" y="0"/>
                </a:lnTo>
                <a:close/>
              </a:path>
            </a:pathLst>
          </a:custGeom>
          <a:blipFill>
            <a:blip r:embed="rId19"/>
            <a:stretch>
              <a:fillRect l="0" t="0" r="0" b="0"/>
            </a:stretch>
          </a:blipFill>
        </p:spPr>
      </p:sp>
      <p:sp>
        <p:nvSpPr>
          <p:cNvPr name="Freeform 94" id="94"/>
          <p:cNvSpPr/>
          <p:nvPr/>
        </p:nvSpPr>
        <p:spPr>
          <a:xfrm flipH="false" flipV="false" rot="0">
            <a:off x="3109698" y="6518638"/>
            <a:ext cx="587359" cy="840585"/>
          </a:xfrm>
          <a:custGeom>
            <a:avLst/>
            <a:gdLst/>
            <a:ahLst/>
            <a:cxnLst/>
            <a:rect r="r" b="b" t="t" l="l"/>
            <a:pathLst>
              <a:path h="840585" w="587359">
                <a:moveTo>
                  <a:pt x="0" y="0"/>
                </a:moveTo>
                <a:lnTo>
                  <a:pt x="587359" y="0"/>
                </a:lnTo>
                <a:lnTo>
                  <a:pt x="587359" y="840585"/>
                </a:lnTo>
                <a:lnTo>
                  <a:pt x="0" y="840585"/>
                </a:lnTo>
                <a:lnTo>
                  <a:pt x="0" y="0"/>
                </a:lnTo>
                <a:close/>
              </a:path>
            </a:pathLst>
          </a:custGeom>
          <a:blipFill>
            <a:blip r:embed="rId19"/>
            <a:stretch>
              <a:fillRect l="0" t="0" r="0" b="0"/>
            </a:stretch>
          </a:blipFill>
        </p:spPr>
      </p:sp>
      <p:sp>
        <p:nvSpPr>
          <p:cNvPr name="Freeform 95" id="95"/>
          <p:cNvSpPr/>
          <p:nvPr/>
        </p:nvSpPr>
        <p:spPr>
          <a:xfrm flipH="false" flipV="false" rot="0">
            <a:off x="3725632" y="6633660"/>
            <a:ext cx="587359" cy="840585"/>
          </a:xfrm>
          <a:custGeom>
            <a:avLst/>
            <a:gdLst/>
            <a:ahLst/>
            <a:cxnLst/>
            <a:rect r="r" b="b" t="t" l="l"/>
            <a:pathLst>
              <a:path h="840585" w="587359">
                <a:moveTo>
                  <a:pt x="0" y="0"/>
                </a:moveTo>
                <a:lnTo>
                  <a:pt x="587358" y="0"/>
                </a:lnTo>
                <a:lnTo>
                  <a:pt x="587358" y="840585"/>
                </a:lnTo>
                <a:lnTo>
                  <a:pt x="0" y="840585"/>
                </a:lnTo>
                <a:lnTo>
                  <a:pt x="0" y="0"/>
                </a:lnTo>
                <a:close/>
              </a:path>
            </a:pathLst>
          </a:custGeom>
          <a:blipFill>
            <a:blip r:embed="rId19"/>
            <a:stretch>
              <a:fillRect l="0" t="0" r="0" b="0"/>
            </a:stretch>
          </a:blipFill>
        </p:spPr>
      </p:sp>
      <p:sp>
        <p:nvSpPr>
          <p:cNvPr name="Freeform 96" id="96"/>
          <p:cNvSpPr/>
          <p:nvPr/>
        </p:nvSpPr>
        <p:spPr>
          <a:xfrm flipH="false" flipV="false" rot="0">
            <a:off x="4341565" y="6672231"/>
            <a:ext cx="587359" cy="840585"/>
          </a:xfrm>
          <a:custGeom>
            <a:avLst/>
            <a:gdLst/>
            <a:ahLst/>
            <a:cxnLst/>
            <a:rect r="r" b="b" t="t" l="l"/>
            <a:pathLst>
              <a:path h="840585" w="587359">
                <a:moveTo>
                  <a:pt x="0" y="0"/>
                </a:moveTo>
                <a:lnTo>
                  <a:pt x="587359" y="0"/>
                </a:lnTo>
                <a:lnTo>
                  <a:pt x="587359" y="840584"/>
                </a:lnTo>
                <a:lnTo>
                  <a:pt x="0" y="840584"/>
                </a:lnTo>
                <a:lnTo>
                  <a:pt x="0" y="0"/>
                </a:lnTo>
                <a:close/>
              </a:path>
            </a:pathLst>
          </a:custGeom>
          <a:blipFill>
            <a:blip r:embed="rId19"/>
            <a:stretch>
              <a:fillRect l="0" t="0" r="0" b="0"/>
            </a:stretch>
          </a:blipFill>
        </p:spPr>
      </p:sp>
      <p:sp>
        <p:nvSpPr>
          <p:cNvPr name="Freeform 97" id="97"/>
          <p:cNvSpPr/>
          <p:nvPr/>
        </p:nvSpPr>
        <p:spPr>
          <a:xfrm flipH="false" flipV="false" rot="0">
            <a:off x="119087" y="5793076"/>
            <a:ext cx="587359" cy="840585"/>
          </a:xfrm>
          <a:custGeom>
            <a:avLst/>
            <a:gdLst/>
            <a:ahLst/>
            <a:cxnLst/>
            <a:rect r="r" b="b" t="t" l="l"/>
            <a:pathLst>
              <a:path h="840585" w="587359">
                <a:moveTo>
                  <a:pt x="0" y="0"/>
                </a:moveTo>
                <a:lnTo>
                  <a:pt x="587359" y="0"/>
                </a:lnTo>
                <a:lnTo>
                  <a:pt x="587359" y="840584"/>
                </a:lnTo>
                <a:lnTo>
                  <a:pt x="0" y="840584"/>
                </a:lnTo>
                <a:lnTo>
                  <a:pt x="0" y="0"/>
                </a:lnTo>
                <a:close/>
              </a:path>
            </a:pathLst>
          </a:custGeom>
          <a:blipFill>
            <a:blip r:embed="rId19"/>
            <a:stretch>
              <a:fillRect l="0" t="0" r="0" b="0"/>
            </a:stretch>
          </a:blipFill>
        </p:spPr>
      </p:sp>
      <p:sp>
        <p:nvSpPr>
          <p:cNvPr name="Freeform 98" id="98"/>
          <p:cNvSpPr/>
          <p:nvPr/>
        </p:nvSpPr>
        <p:spPr>
          <a:xfrm flipH="false" flipV="false" rot="0">
            <a:off x="3012816" y="6623682"/>
            <a:ext cx="787263" cy="937683"/>
          </a:xfrm>
          <a:custGeom>
            <a:avLst/>
            <a:gdLst/>
            <a:ahLst/>
            <a:cxnLst/>
            <a:rect r="r" b="b" t="t" l="l"/>
            <a:pathLst>
              <a:path h="937683" w="787263">
                <a:moveTo>
                  <a:pt x="0" y="0"/>
                </a:moveTo>
                <a:lnTo>
                  <a:pt x="787263" y="0"/>
                </a:lnTo>
                <a:lnTo>
                  <a:pt x="787263" y="937682"/>
                </a:lnTo>
                <a:lnTo>
                  <a:pt x="0" y="937682"/>
                </a:lnTo>
                <a:lnTo>
                  <a:pt x="0" y="0"/>
                </a:lnTo>
                <a:close/>
              </a:path>
            </a:pathLst>
          </a:custGeom>
          <a:blipFill>
            <a:blip r:embed="rId25"/>
            <a:stretch>
              <a:fillRect l="0" t="0" r="0" b="0"/>
            </a:stretch>
          </a:blipFill>
        </p:spPr>
      </p:sp>
      <p:sp>
        <p:nvSpPr>
          <p:cNvPr name="Freeform 99" id="99"/>
          <p:cNvSpPr/>
          <p:nvPr/>
        </p:nvSpPr>
        <p:spPr>
          <a:xfrm flipH="false" flipV="false" rot="0">
            <a:off x="1835029" y="6394685"/>
            <a:ext cx="787263" cy="937683"/>
          </a:xfrm>
          <a:custGeom>
            <a:avLst/>
            <a:gdLst/>
            <a:ahLst/>
            <a:cxnLst/>
            <a:rect r="r" b="b" t="t" l="l"/>
            <a:pathLst>
              <a:path h="937683" w="787263">
                <a:moveTo>
                  <a:pt x="0" y="0"/>
                </a:moveTo>
                <a:lnTo>
                  <a:pt x="787262" y="0"/>
                </a:lnTo>
                <a:lnTo>
                  <a:pt x="787262" y="937682"/>
                </a:lnTo>
                <a:lnTo>
                  <a:pt x="0" y="937682"/>
                </a:lnTo>
                <a:lnTo>
                  <a:pt x="0" y="0"/>
                </a:lnTo>
                <a:close/>
              </a:path>
            </a:pathLst>
          </a:custGeom>
          <a:blipFill>
            <a:blip r:embed="rId25"/>
            <a:stretch>
              <a:fillRect l="0" t="0" r="0" b="0"/>
            </a:stretch>
          </a:blipFill>
        </p:spPr>
      </p:sp>
      <p:sp>
        <p:nvSpPr>
          <p:cNvPr name="Freeform 100" id="100"/>
          <p:cNvSpPr/>
          <p:nvPr/>
        </p:nvSpPr>
        <p:spPr>
          <a:xfrm flipH="false" flipV="false" rot="0">
            <a:off x="928748" y="6116270"/>
            <a:ext cx="787263" cy="937683"/>
          </a:xfrm>
          <a:custGeom>
            <a:avLst/>
            <a:gdLst/>
            <a:ahLst/>
            <a:cxnLst/>
            <a:rect r="r" b="b" t="t" l="l"/>
            <a:pathLst>
              <a:path h="937683" w="787263">
                <a:moveTo>
                  <a:pt x="0" y="0"/>
                </a:moveTo>
                <a:lnTo>
                  <a:pt x="787263" y="0"/>
                </a:lnTo>
                <a:lnTo>
                  <a:pt x="787263" y="937683"/>
                </a:lnTo>
                <a:lnTo>
                  <a:pt x="0" y="937683"/>
                </a:lnTo>
                <a:lnTo>
                  <a:pt x="0" y="0"/>
                </a:lnTo>
                <a:close/>
              </a:path>
            </a:pathLst>
          </a:custGeom>
          <a:blipFill>
            <a:blip r:embed="rId25"/>
            <a:stretch>
              <a:fillRect l="0" t="0" r="0" b="0"/>
            </a:stretch>
          </a:blipFill>
        </p:spPr>
      </p:sp>
      <p:sp>
        <p:nvSpPr>
          <p:cNvPr name="Freeform 101" id="101"/>
          <p:cNvSpPr/>
          <p:nvPr/>
        </p:nvSpPr>
        <p:spPr>
          <a:xfrm flipH="false" flipV="false" rot="0">
            <a:off x="169834" y="5869746"/>
            <a:ext cx="787263" cy="937683"/>
          </a:xfrm>
          <a:custGeom>
            <a:avLst/>
            <a:gdLst/>
            <a:ahLst/>
            <a:cxnLst/>
            <a:rect r="r" b="b" t="t" l="l"/>
            <a:pathLst>
              <a:path h="937683" w="787263">
                <a:moveTo>
                  <a:pt x="0" y="0"/>
                </a:moveTo>
                <a:lnTo>
                  <a:pt x="787263" y="0"/>
                </a:lnTo>
                <a:lnTo>
                  <a:pt x="787263" y="937682"/>
                </a:lnTo>
                <a:lnTo>
                  <a:pt x="0" y="937682"/>
                </a:lnTo>
                <a:lnTo>
                  <a:pt x="0" y="0"/>
                </a:lnTo>
                <a:close/>
              </a:path>
            </a:pathLst>
          </a:custGeom>
          <a:blipFill>
            <a:blip r:embed="rId25"/>
            <a:stretch>
              <a:fillRect l="0" t="0" r="0" b="0"/>
            </a:stretch>
          </a:blipFill>
        </p:spPr>
      </p:sp>
      <p:sp>
        <p:nvSpPr>
          <p:cNvPr name="Freeform 102" id="102"/>
          <p:cNvSpPr/>
          <p:nvPr/>
        </p:nvSpPr>
        <p:spPr>
          <a:xfrm flipH="false" flipV="false" rot="0">
            <a:off x="3947934" y="6807428"/>
            <a:ext cx="787263" cy="937683"/>
          </a:xfrm>
          <a:custGeom>
            <a:avLst/>
            <a:gdLst/>
            <a:ahLst/>
            <a:cxnLst/>
            <a:rect r="r" b="b" t="t" l="l"/>
            <a:pathLst>
              <a:path h="937683" w="787263">
                <a:moveTo>
                  <a:pt x="0" y="0"/>
                </a:moveTo>
                <a:lnTo>
                  <a:pt x="787263" y="0"/>
                </a:lnTo>
                <a:lnTo>
                  <a:pt x="787263" y="937683"/>
                </a:lnTo>
                <a:lnTo>
                  <a:pt x="0" y="937683"/>
                </a:lnTo>
                <a:lnTo>
                  <a:pt x="0" y="0"/>
                </a:lnTo>
                <a:close/>
              </a:path>
            </a:pathLst>
          </a:custGeom>
          <a:blipFill>
            <a:blip r:embed="rId25"/>
            <a:stretch>
              <a:fillRect l="0" t="0" r="0" b="0"/>
            </a:stretch>
          </a:blipFill>
        </p:spPr>
      </p:sp>
      <p:sp>
        <p:nvSpPr>
          <p:cNvPr name="Freeform 103" id="103"/>
          <p:cNvSpPr/>
          <p:nvPr/>
        </p:nvSpPr>
        <p:spPr>
          <a:xfrm flipH="false" flipV="false" rot="0">
            <a:off x="5510121" y="6273373"/>
            <a:ext cx="1502458" cy="1638300"/>
          </a:xfrm>
          <a:custGeom>
            <a:avLst/>
            <a:gdLst/>
            <a:ahLst/>
            <a:cxnLst/>
            <a:rect r="r" b="b" t="t" l="l"/>
            <a:pathLst>
              <a:path h="1638300" w="1502458">
                <a:moveTo>
                  <a:pt x="0" y="0"/>
                </a:moveTo>
                <a:lnTo>
                  <a:pt x="1502457" y="0"/>
                </a:lnTo>
                <a:lnTo>
                  <a:pt x="1502457" y="1638300"/>
                </a:lnTo>
                <a:lnTo>
                  <a:pt x="0" y="1638300"/>
                </a:lnTo>
                <a:lnTo>
                  <a:pt x="0" y="0"/>
                </a:lnTo>
                <a:close/>
              </a:path>
            </a:pathLst>
          </a:custGeom>
          <a:blipFill>
            <a:blip r:embed="rId7"/>
            <a:stretch>
              <a:fillRect l="0" t="0" r="0" b="0"/>
            </a:stretch>
          </a:blipFill>
        </p:spPr>
      </p:sp>
      <p:sp>
        <p:nvSpPr>
          <p:cNvPr name="Freeform 104" id="104"/>
          <p:cNvSpPr/>
          <p:nvPr/>
        </p:nvSpPr>
        <p:spPr>
          <a:xfrm flipH="false" flipV="false" rot="0">
            <a:off x="5909999" y="6457120"/>
            <a:ext cx="1502458" cy="1638300"/>
          </a:xfrm>
          <a:custGeom>
            <a:avLst/>
            <a:gdLst/>
            <a:ahLst/>
            <a:cxnLst/>
            <a:rect r="r" b="b" t="t" l="l"/>
            <a:pathLst>
              <a:path h="1638300" w="1502458">
                <a:moveTo>
                  <a:pt x="0" y="0"/>
                </a:moveTo>
                <a:lnTo>
                  <a:pt x="1502457" y="0"/>
                </a:lnTo>
                <a:lnTo>
                  <a:pt x="1502457" y="1638300"/>
                </a:lnTo>
                <a:lnTo>
                  <a:pt x="0" y="1638300"/>
                </a:lnTo>
                <a:lnTo>
                  <a:pt x="0" y="0"/>
                </a:lnTo>
                <a:close/>
              </a:path>
            </a:pathLst>
          </a:custGeom>
          <a:blipFill>
            <a:blip r:embed="rId7"/>
            <a:stretch>
              <a:fillRect l="0" t="0" r="0" b="0"/>
            </a:stretch>
          </a:blipFill>
        </p:spPr>
      </p:sp>
      <p:sp>
        <p:nvSpPr>
          <p:cNvPr name="Freeform 105" id="105"/>
          <p:cNvSpPr/>
          <p:nvPr/>
        </p:nvSpPr>
        <p:spPr>
          <a:xfrm flipH="false" flipV="false" rot="0">
            <a:off x="6319098" y="6394685"/>
            <a:ext cx="1502458" cy="1638300"/>
          </a:xfrm>
          <a:custGeom>
            <a:avLst/>
            <a:gdLst/>
            <a:ahLst/>
            <a:cxnLst/>
            <a:rect r="r" b="b" t="t" l="l"/>
            <a:pathLst>
              <a:path h="1638300" w="1502458">
                <a:moveTo>
                  <a:pt x="0" y="0"/>
                </a:moveTo>
                <a:lnTo>
                  <a:pt x="1502458" y="0"/>
                </a:lnTo>
                <a:lnTo>
                  <a:pt x="1502458" y="1638300"/>
                </a:lnTo>
                <a:lnTo>
                  <a:pt x="0" y="1638300"/>
                </a:lnTo>
                <a:lnTo>
                  <a:pt x="0" y="0"/>
                </a:lnTo>
                <a:close/>
              </a:path>
            </a:pathLst>
          </a:custGeom>
          <a:blipFill>
            <a:blip r:embed="rId7"/>
            <a:stretch>
              <a:fillRect l="0" t="0" r="0" b="0"/>
            </a:stretch>
          </a:blipFill>
        </p:spPr>
      </p:sp>
      <p:sp>
        <p:nvSpPr>
          <p:cNvPr name="Freeform 106" id="106"/>
          <p:cNvSpPr/>
          <p:nvPr/>
        </p:nvSpPr>
        <p:spPr>
          <a:xfrm flipH="false" flipV="false" rot="0">
            <a:off x="6910229" y="6338587"/>
            <a:ext cx="1502458" cy="1638300"/>
          </a:xfrm>
          <a:custGeom>
            <a:avLst/>
            <a:gdLst/>
            <a:ahLst/>
            <a:cxnLst/>
            <a:rect r="r" b="b" t="t" l="l"/>
            <a:pathLst>
              <a:path h="1638300" w="1502458">
                <a:moveTo>
                  <a:pt x="0" y="0"/>
                </a:moveTo>
                <a:lnTo>
                  <a:pt x="1502457" y="0"/>
                </a:lnTo>
                <a:lnTo>
                  <a:pt x="1502457" y="1638300"/>
                </a:lnTo>
                <a:lnTo>
                  <a:pt x="0" y="1638300"/>
                </a:lnTo>
                <a:lnTo>
                  <a:pt x="0" y="0"/>
                </a:lnTo>
                <a:close/>
              </a:path>
            </a:pathLst>
          </a:custGeom>
          <a:blipFill>
            <a:blip r:embed="rId7"/>
            <a:stretch>
              <a:fillRect l="0" t="0" r="0" b="0"/>
            </a:stretch>
          </a:blipFill>
        </p:spPr>
      </p:sp>
      <p:sp>
        <p:nvSpPr>
          <p:cNvPr name="Freeform 107" id="107"/>
          <p:cNvSpPr/>
          <p:nvPr/>
        </p:nvSpPr>
        <p:spPr>
          <a:xfrm flipH="false" flipV="false" rot="0">
            <a:off x="6652949" y="6518638"/>
            <a:ext cx="1502458" cy="1638300"/>
          </a:xfrm>
          <a:custGeom>
            <a:avLst/>
            <a:gdLst/>
            <a:ahLst/>
            <a:cxnLst/>
            <a:rect r="r" b="b" t="t" l="l"/>
            <a:pathLst>
              <a:path h="1638300" w="1502458">
                <a:moveTo>
                  <a:pt x="0" y="0"/>
                </a:moveTo>
                <a:lnTo>
                  <a:pt x="1502457" y="0"/>
                </a:lnTo>
                <a:lnTo>
                  <a:pt x="1502457" y="1638300"/>
                </a:lnTo>
                <a:lnTo>
                  <a:pt x="0" y="1638300"/>
                </a:lnTo>
                <a:lnTo>
                  <a:pt x="0" y="0"/>
                </a:lnTo>
                <a:close/>
              </a:path>
            </a:pathLst>
          </a:custGeom>
          <a:blipFill>
            <a:blip r:embed="rId7"/>
            <a:stretch>
              <a:fillRect l="0" t="0" r="0" b="0"/>
            </a:stretch>
          </a:blipFill>
        </p:spPr>
      </p:sp>
      <p:sp>
        <p:nvSpPr>
          <p:cNvPr name="Freeform 108" id="108"/>
          <p:cNvSpPr/>
          <p:nvPr/>
        </p:nvSpPr>
        <p:spPr>
          <a:xfrm flipH="false" flipV="false" rot="0">
            <a:off x="7164978" y="6540073"/>
            <a:ext cx="1502458" cy="1638300"/>
          </a:xfrm>
          <a:custGeom>
            <a:avLst/>
            <a:gdLst/>
            <a:ahLst/>
            <a:cxnLst/>
            <a:rect r="r" b="b" t="t" l="l"/>
            <a:pathLst>
              <a:path h="1638300" w="1502458">
                <a:moveTo>
                  <a:pt x="0" y="0"/>
                </a:moveTo>
                <a:lnTo>
                  <a:pt x="1502458" y="0"/>
                </a:lnTo>
                <a:lnTo>
                  <a:pt x="1502458" y="1638300"/>
                </a:lnTo>
                <a:lnTo>
                  <a:pt x="0" y="1638300"/>
                </a:lnTo>
                <a:lnTo>
                  <a:pt x="0" y="0"/>
                </a:lnTo>
                <a:close/>
              </a:path>
            </a:pathLst>
          </a:custGeom>
          <a:blipFill>
            <a:blip r:embed="rId7"/>
            <a:stretch>
              <a:fillRect l="0" t="0" r="0" b="0"/>
            </a:stretch>
          </a:blipFill>
        </p:spPr>
      </p:sp>
      <p:sp>
        <p:nvSpPr>
          <p:cNvPr name="Freeform 109" id="109"/>
          <p:cNvSpPr/>
          <p:nvPr/>
        </p:nvSpPr>
        <p:spPr>
          <a:xfrm flipH="false" flipV="false" rot="0">
            <a:off x="7526756" y="6394685"/>
            <a:ext cx="1502458" cy="1638300"/>
          </a:xfrm>
          <a:custGeom>
            <a:avLst/>
            <a:gdLst/>
            <a:ahLst/>
            <a:cxnLst/>
            <a:rect r="r" b="b" t="t" l="l"/>
            <a:pathLst>
              <a:path h="1638300" w="1502458">
                <a:moveTo>
                  <a:pt x="0" y="0"/>
                </a:moveTo>
                <a:lnTo>
                  <a:pt x="1502458" y="0"/>
                </a:lnTo>
                <a:lnTo>
                  <a:pt x="1502458" y="1638300"/>
                </a:lnTo>
                <a:lnTo>
                  <a:pt x="0" y="1638300"/>
                </a:lnTo>
                <a:lnTo>
                  <a:pt x="0" y="0"/>
                </a:lnTo>
                <a:close/>
              </a:path>
            </a:pathLst>
          </a:custGeom>
          <a:blipFill>
            <a:blip r:embed="rId7"/>
            <a:stretch>
              <a:fillRect l="0" t="0" r="0" b="0"/>
            </a:stretch>
          </a:blipFill>
        </p:spPr>
      </p:sp>
      <p:sp>
        <p:nvSpPr>
          <p:cNvPr name="Freeform 110" id="110"/>
          <p:cNvSpPr/>
          <p:nvPr/>
        </p:nvSpPr>
        <p:spPr>
          <a:xfrm flipH="false" flipV="false" rot="0">
            <a:off x="7660106" y="6623682"/>
            <a:ext cx="1502458" cy="1638300"/>
          </a:xfrm>
          <a:custGeom>
            <a:avLst/>
            <a:gdLst/>
            <a:ahLst/>
            <a:cxnLst/>
            <a:rect r="r" b="b" t="t" l="l"/>
            <a:pathLst>
              <a:path h="1638300" w="1502458">
                <a:moveTo>
                  <a:pt x="0" y="0"/>
                </a:moveTo>
                <a:lnTo>
                  <a:pt x="1502458" y="0"/>
                </a:lnTo>
                <a:lnTo>
                  <a:pt x="1502458" y="1638300"/>
                </a:lnTo>
                <a:lnTo>
                  <a:pt x="0" y="1638300"/>
                </a:lnTo>
                <a:lnTo>
                  <a:pt x="0" y="0"/>
                </a:lnTo>
                <a:close/>
              </a:path>
            </a:pathLst>
          </a:custGeom>
          <a:blipFill>
            <a:blip r:embed="rId7"/>
            <a:stretch>
              <a:fillRect l="0" t="0" r="0" b="0"/>
            </a:stretch>
          </a:blipFill>
        </p:spPr>
      </p:sp>
      <p:sp>
        <p:nvSpPr>
          <p:cNvPr name="Freeform 111" id="111"/>
          <p:cNvSpPr/>
          <p:nvPr/>
        </p:nvSpPr>
        <p:spPr>
          <a:xfrm flipH="false" flipV="false" rot="0">
            <a:off x="8183981" y="6585112"/>
            <a:ext cx="1502458" cy="1638300"/>
          </a:xfrm>
          <a:custGeom>
            <a:avLst/>
            <a:gdLst/>
            <a:ahLst/>
            <a:cxnLst/>
            <a:rect r="r" b="b" t="t" l="l"/>
            <a:pathLst>
              <a:path h="1638300" w="1502458">
                <a:moveTo>
                  <a:pt x="0" y="0"/>
                </a:moveTo>
                <a:lnTo>
                  <a:pt x="1502458" y="0"/>
                </a:lnTo>
                <a:lnTo>
                  <a:pt x="1502458" y="1638300"/>
                </a:lnTo>
                <a:lnTo>
                  <a:pt x="0" y="1638300"/>
                </a:lnTo>
                <a:lnTo>
                  <a:pt x="0" y="0"/>
                </a:lnTo>
                <a:close/>
              </a:path>
            </a:pathLst>
          </a:custGeom>
          <a:blipFill>
            <a:blip r:embed="rId7"/>
            <a:stretch>
              <a:fillRect l="0" t="0" r="0" b="0"/>
            </a:stretch>
          </a:blipFill>
        </p:spPr>
      </p:sp>
      <p:sp>
        <p:nvSpPr>
          <p:cNvPr name="Freeform 112" id="112"/>
          <p:cNvSpPr/>
          <p:nvPr/>
        </p:nvSpPr>
        <p:spPr>
          <a:xfrm flipH="false" flipV="false" rot="0">
            <a:off x="7935856" y="6807428"/>
            <a:ext cx="1502458" cy="1638300"/>
          </a:xfrm>
          <a:custGeom>
            <a:avLst/>
            <a:gdLst/>
            <a:ahLst/>
            <a:cxnLst/>
            <a:rect r="r" b="b" t="t" l="l"/>
            <a:pathLst>
              <a:path h="1638300" w="1502458">
                <a:moveTo>
                  <a:pt x="0" y="0"/>
                </a:moveTo>
                <a:lnTo>
                  <a:pt x="1502457" y="0"/>
                </a:lnTo>
                <a:lnTo>
                  <a:pt x="1502457" y="1638300"/>
                </a:lnTo>
                <a:lnTo>
                  <a:pt x="0" y="1638300"/>
                </a:lnTo>
                <a:lnTo>
                  <a:pt x="0" y="0"/>
                </a:lnTo>
                <a:close/>
              </a:path>
            </a:pathLst>
          </a:custGeom>
          <a:blipFill>
            <a:blip r:embed="rId7"/>
            <a:stretch>
              <a:fillRect l="0" t="0" r="0" b="0"/>
            </a:stretch>
          </a:blipFill>
        </p:spPr>
      </p:sp>
      <p:sp>
        <p:nvSpPr>
          <p:cNvPr name="Freeform 113" id="113"/>
          <p:cNvSpPr/>
          <p:nvPr/>
        </p:nvSpPr>
        <p:spPr>
          <a:xfrm flipH="false" flipV="false" rot="0">
            <a:off x="8453408" y="6863526"/>
            <a:ext cx="1502458" cy="1638300"/>
          </a:xfrm>
          <a:custGeom>
            <a:avLst/>
            <a:gdLst/>
            <a:ahLst/>
            <a:cxnLst/>
            <a:rect r="r" b="b" t="t" l="l"/>
            <a:pathLst>
              <a:path h="1638300" w="1502458">
                <a:moveTo>
                  <a:pt x="0" y="0"/>
                </a:moveTo>
                <a:lnTo>
                  <a:pt x="1502458" y="0"/>
                </a:lnTo>
                <a:lnTo>
                  <a:pt x="1502458" y="1638300"/>
                </a:lnTo>
                <a:lnTo>
                  <a:pt x="0" y="1638300"/>
                </a:lnTo>
                <a:lnTo>
                  <a:pt x="0" y="0"/>
                </a:lnTo>
                <a:close/>
              </a:path>
            </a:pathLst>
          </a:custGeom>
          <a:blipFill>
            <a:blip r:embed="rId7"/>
            <a:stretch>
              <a:fillRect l="0" t="0" r="0" b="0"/>
            </a:stretch>
          </a:blipFill>
        </p:spPr>
      </p:sp>
      <p:sp>
        <p:nvSpPr>
          <p:cNvPr name="Freeform 114" id="114"/>
          <p:cNvSpPr/>
          <p:nvPr/>
        </p:nvSpPr>
        <p:spPr>
          <a:xfrm flipH="false" flipV="false" rot="714016">
            <a:off x="4919203" y="7477040"/>
            <a:ext cx="3198565" cy="975562"/>
          </a:xfrm>
          <a:custGeom>
            <a:avLst/>
            <a:gdLst/>
            <a:ahLst/>
            <a:cxnLst/>
            <a:rect r="r" b="b" t="t" l="l"/>
            <a:pathLst>
              <a:path h="975562" w="3198565">
                <a:moveTo>
                  <a:pt x="0" y="0"/>
                </a:moveTo>
                <a:lnTo>
                  <a:pt x="3198565" y="0"/>
                </a:lnTo>
                <a:lnTo>
                  <a:pt x="3198565" y="975562"/>
                </a:lnTo>
                <a:lnTo>
                  <a:pt x="0" y="975562"/>
                </a:lnTo>
                <a:lnTo>
                  <a:pt x="0" y="0"/>
                </a:lnTo>
                <a:close/>
              </a:path>
            </a:pathLst>
          </a:custGeom>
          <a:blipFill>
            <a:blip r:embed="rId26"/>
            <a:stretch>
              <a:fillRect l="0" t="0" r="0" b="0"/>
            </a:stretch>
          </a:blipFill>
        </p:spPr>
      </p:sp>
      <p:sp>
        <p:nvSpPr>
          <p:cNvPr name="Freeform 115" id="115"/>
          <p:cNvSpPr/>
          <p:nvPr/>
        </p:nvSpPr>
        <p:spPr>
          <a:xfrm flipH="true" flipV="false" rot="714016">
            <a:off x="6813404" y="7880667"/>
            <a:ext cx="3198565" cy="975562"/>
          </a:xfrm>
          <a:custGeom>
            <a:avLst/>
            <a:gdLst/>
            <a:ahLst/>
            <a:cxnLst/>
            <a:rect r="r" b="b" t="t" l="l"/>
            <a:pathLst>
              <a:path h="975562" w="3198565">
                <a:moveTo>
                  <a:pt x="3198565" y="0"/>
                </a:moveTo>
                <a:lnTo>
                  <a:pt x="0" y="0"/>
                </a:lnTo>
                <a:lnTo>
                  <a:pt x="0" y="975563"/>
                </a:lnTo>
                <a:lnTo>
                  <a:pt x="3198565" y="975563"/>
                </a:lnTo>
                <a:lnTo>
                  <a:pt x="3198565" y="0"/>
                </a:lnTo>
                <a:close/>
              </a:path>
            </a:pathLst>
          </a:custGeom>
          <a:blipFill>
            <a:blip r:embed="rId26"/>
            <a:stretch>
              <a:fillRect l="0" t="0" r="0" b="0"/>
            </a:stretch>
          </a:blipFill>
        </p:spPr>
      </p:sp>
      <p:sp>
        <p:nvSpPr>
          <p:cNvPr name="Freeform 116" id="116"/>
          <p:cNvSpPr/>
          <p:nvPr/>
        </p:nvSpPr>
        <p:spPr>
          <a:xfrm flipH="false" flipV="false" rot="0">
            <a:off x="10525491" y="8178373"/>
            <a:ext cx="3657600" cy="1371600"/>
          </a:xfrm>
          <a:custGeom>
            <a:avLst/>
            <a:gdLst/>
            <a:ahLst/>
            <a:cxnLst/>
            <a:rect r="r" b="b" t="t" l="l"/>
            <a:pathLst>
              <a:path h="1371600" w="3657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17" id="117"/>
          <p:cNvSpPr/>
          <p:nvPr/>
        </p:nvSpPr>
        <p:spPr>
          <a:xfrm flipH="false" flipV="false" rot="0">
            <a:off x="12609059" y="8223412"/>
            <a:ext cx="3657600" cy="1371600"/>
          </a:xfrm>
          <a:custGeom>
            <a:avLst/>
            <a:gdLst/>
            <a:ahLst/>
            <a:cxnLst/>
            <a:rect r="r" b="b" t="t" l="l"/>
            <a:pathLst>
              <a:path h="1371600" w="3657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18" id="118"/>
          <p:cNvSpPr/>
          <p:nvPr/>
        </p:nvSpPr>
        <p:spPr>
          <a:xfrm flipH="false" flipV="false" rot="0">
            <a:off x="14997517" y="8445728"/>
            <a:ext cx="3657600" cy="1371600"/>
          </a:xfrm>
          <a:custGeom>
            <a:avLst/>
            <a:gdLst/>
            <a:ahLst/>
            <a:cxnLst/>
            <a:rect r="r" b="b" t="t" l="l"/>
            <a:pathLst>
              <a:path h="1371600" w="3657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19" id="119"/>
          <p:cNvSpPr/>
          <p:nvPr/>
        </p:nvSpPr>
        <p:spPr>
          <a:xfrm flipH="false" flipV="false" rot="0">
            <a:off x="10560448" y="7976887"/>
            <a:ext cx="1174602" cy="1661193"/>
          </a:xfrm>
          <a:custGeom>
            <a:avLst/>
            <a:gdLst/>
            <a:ahLst/>
            <a:cxnLst/>
            <a:rect r="r" b="b" t="t" l="l"/>
            <a:pathLst>
              <a:path h="1661193" w="1174602">
                <a:moveTo>
                  <a:pt x="0" y="0"/>
                </a:moveTo>
                <a:lnTo>
                  <a:pt x="1174602" y="0"/>
                </a:lnTo>
                <a:lnTo>
                  <a:pt x="1174602" y="1661193"/>
                </a:lnTo>
                <a:lnTo>
                  <a:pt x="0" y="1661193"/>
                </a:lnTo>
                <a:lnTo>
                  <a:pt x="0" y="0"/>
                </a:lnTo>
                <a:close/>
              </a:path>
            </a:pathLst>
          </a:custGeom>
          <a:blipFill>
            <a:blip r:embed="rId29"/>
            <a:stretch>
              <a:fillRect l="0" t="0" r="0" b="0"/>
            </a:stretch>
          </a:blipFill>
        </p:spPr>
      </p:sp>
      <p:sp>
        <p:nvSpPr>
          <p:cNvPr name="Freeform 120" id="120"/>
          <p:cNvSpPr/>
          <p:nvPr/>
        </p:nvSpPr>
        <p:spPr>
          <a:xfrm flipH="false" flipV="false" rot="0">
            <a:off x="13008489" y="7431385"/>
            <a:ext cx="1174602" cy="1661193"/>
          </a:xfrm>
          <a:custGeom>
            <a:avLst/>
            <a:gdLst/>
            <a:ahLst/>
            <a:cxnLst/>
            <a:rect r="r" b="b" t="t" l="l"/>
            <a:pathLst>
              <a:path h="1661193" w="1174602">
                <a:moveTo>
                  <a:pt x="0" y="0"/>
                </a:moveTo>
                <a:lnTo>
                  <a:pt x="1174602" y="0"/>
                </a:lnTo>
                <a:lnTo>
                  <a:pt x="1174602" y="1661193"/>
                </a:lnTo>
                <a:lnTo>
                  <a:pt x="0" y="1661193"/>
                </a:lnTo>
                <a:lnTo>
                  <a:pt x="0" y="0"/>
                </a:lnTo>
                <a:close/>
              </a:path>
            </a:pathLst>
          </a:custGeom>
          <a:blipFill>
            <a:blip r:embed="rId29"/>
            <a:stretch>
              <a:fillRect l="0" t="0" r="0" b="0"/>
            </a:stretch>
          </a:blipFill>
        </p:spPr>
      </p:sp>
      <p:sp>
        <p:nvSpPr>
          <p:cNvPr name="Freeform 121" id="121"/>
          <p:cNvSpPr/>
          <p:nvPr/>
        </p:nvSpPr>
        <p:spPr>
          <a:xfrm flipH="false" flipV="false" rot="0">
            <a:off x="14954616" y="8445728"/>
            <a:ext cx="915022" cy="1294080"/>
          </a:xfrm>
          <a:custGeom>
            <a:avLst/>
            <a:gdLst/>
            <a:ahLst/>
            <a:cxnLst/>
            <a:rect r="r" b="b" t="t" l="l"/>
            <a:pathLst>
              <a:path h="1294080" w="915022">
                <a:moveTo>
                  <a:pt x="0" y="0"/>
                </a:moveTo>
                <a:lnTo>
                  <a:pt x="915022" y="0"/>
                </a:lnTo>
                <a:lnTo>
                  <a:pt x="915022" y="1294080"/>
                </a:lnTo>
                <a:lnTo>
                  <a:pt x="0" y="1294080"/>
                </a:lnTo>
                <a:lnTo>
                  <a:pt x="0" y="0"/>
                </a:lnTo>
                <a:close/>
              </a:path>
            </a:pathLst>
          </a:custGeom>
          <a:blipFill>
            <a:blip r:embed="rId29"/>
            <a:stretch>
              <a:fillRect l="0" t="0" r="0" b="0"/>
            </a:stretch>
          </a:blipFill>
        </p:spPr>
      </p:sp>
      <p:sp>
        <p:nvSpPr>
          <p:cNvPr name="Freeform 122" id="122"/>
          <p:cNvSpPr/>
          <p:nvPr/>
        </p:nvSpPr>
        <p:spPr>
          <a:xfrm flipH="false" flipV="false" rot="0">
            <a:off x="16826317" y="8528493"/>
            <a:ext cx="915022" cy="1294080"/>
          </a:xfrm>
          <a:custGeom>
            <a:avLst/>
            <a:gdLst/>
            <a:ahLst/>
            <a:cxnLst/>
            <a:rect r="r" b="b" t="t" l="l"/>
            <a:pathLst>
              <a:path h="1294080" w="915022">
                <a:moveTo>
                  <a:pt x="0" y="0"/>
                </a:moveTo>
                <a:lnTo>
                  <a:pt x="915022" y="0"/>
                </a:lnTo>
                <a:lnTo>
                  <a:pt x="915022" y="1294079"/>
                </a:lnTo>
                <a:lnTo>
                  <a:pt x="0" y="1294079"/>
                </a:lnTo>
                <a:lnTo>
                  <a:pt x="0" y="0"/>
                </a:lnTo>
                <a:close/>
              </a:path>
            </a:pathLst>
          </a:custGeom>
          <a:blipFill>
            <a:blip r:embed="rId29"/>
            <a:stretch>
              <a:fillRect l="0" t="0" r="0" b="0"/>
            </a:stretch>
          </a:blipFill>
        </p:spPr>
      </p:sp>
      <p:sp>
        <p:nvSpPr>
          <p:cNvPr name="Freeform 123" id="123"/>
          <p:cNvSpPr/>
          <p:nvPr/>
        </p:nvSpPr>
        <p:spPr>
          <a:xfrm flipH="false" flipV="false" rot="2049582">
            <a:off x="16054806" y="8025103"/>
            <a:ext cx="915022" cy="1294080"/>
          </a:xfrm>
          <a:custGeom>
            <a:avLst/>
            <a:gdLst/>
            <a:ahLst/>
            <a:cxnLst/>
            <a:rect r="r" b="b" t="t" l="l"/>
            <a:pathLst>
              <a:path h="1294080" w="915022">
                <a:moveTo>
                  <a:pt x="0" y="0"/>
                </a:moveTo>
                <a:lnTo>
                  <a:pt x="915022" y="0"/>
                </a:lnTo>
                <a:lnTo>
                  <a:pt x="915022" y="1294079"/>
                </a:lnTo>
                <a:lnTo>
                  <a:pt x="0" y="1294079"/>
                </a:lnTo>
                <a:lnTo>
                  <a:pt x="0" y="0"/>
                </a:lnTo>
                <a:close/>
              </a:path>
            </a:pathLst>
          </a:custGeom>
          <a:blipFill>
            <a:blip r:embed="rId29"/>
            <a:stretch>
              <a:fillRect l="0" t="0" r="0" b="0"/>
            </a:stretch>
          </a:blipFill>
        </p:spPr>
      </p:sp>
      <p:sp>
        <p:nvSpPr>
          <p:cNvPr name="Freeform 124" id="124"/>
          <p:cNvSpPr/>
          <p:nvPr/>
        </p:nvSpPr>
        <p:spPr>
          <a:xfrm flipH="false" flipV="false" rot="2049582">
            <a:off x="11601079" y="7531333"/>
            <a:ext cx="915022" cy="1294080"/>
          </a:xfrm>
          <a:custGeom>
            <a:avLst/>
            <a:gdLst/>
            <a:ahLst/>
            <a:cxnLst/>
            <a:rect r="r" b="b" t="t" l="l"/>
            <a:pathLst>
              <a:path h="1294080" w="915022">
                <a:moveTo>
                  <a:pt x="0" y="0"/>
                </a:moveTo>
                <a:lnTo>
                  <a:pt x="915022" y="0"/>
                </a:lnTo>
                <a:lnTo>
                  <a:pt x="915022" y="1294080"/>
                </a:lnTo>
                <a:lnTo>
                  <a:pt x="0" y="1294080"/>
                </a:lnTo>
                <a:lnTo>
                  <a:pt x="0" y="0"/>
                </a:lnTo>
                <a:close/>
              </a:path>
            </a:pathLst>
          </a:custGeom>
          <a:blipFill>
            <a:blip r:embed="rId29"/>
            <a:stretch>
              <a:fillRect l="0" t="0" r="0" b="0"/>
            </a:stretch>
          </a:blipFill>
        </p:spPr>
      </p:sp>
      <p:sp>
        <p:nvSpPr>
          <p:cNvPr name="Freeform 125" id="125"/>
          <p:cNvSpPr/>
          <p:nvPr/>
        </p:nvSpPr>
        <p:spPr>
          <a:xfrm flipH="false" flipV="false" rot="2049582">
            <a:off x="12151548" y="8300465"/>
            <a:ext cx="915022" cy="1294080"/>
          </a:xfrm>
          <a:custGeom>
            <a:avLst/>
            <a:gdLst/>
            <a:ahLst/>
            <a:cxnLst/>
            <a:rect r="r" b="b" t="t" l="l"/>
            <a:pathLst>
              <a:path h="1294080" w="915022">
                <a:moveTo>
                  <a:pt x="0" y="0"/>
                </a:moveTo>
                <a:lnTo>
                  <a:pt x="915022" y="0"/>
                </a:lnTo>
                <a:lnTo>
                  <a:pt x="915022" y="1294080"/>
                </a:lnTo>
                <a:lnTo>
                  <a:pt x="0" y="1294080"/>
                </a:lnTo>
                <a:lnTo>
                  <a:pt x="0" y="0"/>
                </a:lnTo>
                <a:close/>
              </a:path>
            </a:pathLst>
          </a:custGeom>
          <a:blipFill>
            <a:blip r:embed="rId29"/>
            <a:stretch>
              <a:fillRect l="0" t="0" r="0" b="0"/>
            </a:stretch>
          </a:blipFill>
        </p:spPr>
      </p:sp>
      <p:sp>
        <p:nvSpPr>
          <p:cNvPr name="Freeform 126" id="126"/>
          <p:cNvSpPr/>
          <p:nvPr/>
        </p:nvSpPr>
        <p:spPr>
          <a:xfrm flipH="false" flipV="false" rot="2049582">
            <a:off x="13980348" y="8445538"/>
            <a:ext cx="915022" cy="1294080"/>
          </a:xfrm>
          <a:custGeom>
            <a:avLst/>
            <a:gdLst/>
            <a:ahLst/>
            <a:cxnLst/>
            <a:rect r="r" b="b" t="t" l="l"/>
            <a:pathLst>
              <a:path h="1294080" w="915022">
                <a:moveTo>
                  <a:pt x="0" y="0"/>
                </a:moveTo>
                <a:lnTo>
                  <a:pt x="915022" y="0"/>
                </a:lnTo>
                <a:lnTo>
                  <a:pt x="915022" y="1294080"/>
                </a:lnTo>
                <a:lnTo>
                  <a:pt x="0" y="1294080"/>
                </a:lnTo>
                <a:lnTo>
                  <a:pt x="0" y="0"/>
                </a:lnTo>
                <a:close/>
              </a:path>
            </a:pathLst>
          </a:custGeom>
          <a:blipFill>
            <a:blip r:embed="rId29"/>
            <a:stretch>
              <a:fillRect l="0" t="0" r="0" b="0"/>
            </a:stretch>
          </a:blipFill>
        </p:spPr>
      </p:sp>
      <p:sp>
        <p:nvSpPr>
          <p:cNvPr name="Freeform 127" id="127"/>
          <p:cNvSpPr/>
          <p:nvPr/>
        </p:nvSpPr>
        <p:spPr>
          <a:xfrm flipH="false" flipV="false" rot="2049582">
            <a:off x="14496048" y="7658078"/>
            <a:ext cx="915022" cy="1294080"/>
          </a:xfrm>
          <a:custGeom>
            <a:avLst/>
            <a:gdLst/>
            <a:ahLst/>
            <a:cxnLst/>
            <a:rect r="r" b="b" t="t" l="l"/>
            <a:pathLst>
              <a:path h="1294080" w="915022">
                <a:moveTo>
                  <a:pt x="0" y="0"/>
                </a:moveTo>
                <a:lnTo>
                  <a:pt x="915022" y="0"/>
                </a:lnTo>
                <a:lnTo>
                  <a:pt x="915022" y="1294080"/>
                </a:lnTo>
                <a:lnTo>
                  <a:pt x="0" y="1294080"/>
                </a:lnTo>
                <a:lnTo>
                  <a:pt x="0" y="0"/>
                </a:lnTo>
                <a:close/>
              </a:path>
            </a:pathLst>
          </a:custGeom>
          <a:blipFill>
            <a:blip r:embed="rId29"/>
            <a:stretch>
              <a:fillRect l="0" t="0" r="0" b="0"/>
            </a:stretch>
          </a:blipFill>
        </p:spPr>
      </p:sp>
      <p:sp>
        <p:nvSpPr>
          <p:cNvPr name="Freeform 128" id="128"/>
          <p:cNvSpPr/>
          <p:nvPr/>
        </p:nvSpPr>
        <p:spPr>
          <a:xfrm flipH="false" flipV="false" rot="2049582">
            <a:off x="17543682" y="8262172"/>
            <a:ext cx="915022" cy="1294080"/>
          </a:xfrm>
          <a:custGeom>
            <a:avLst/>
            <a:gdLst/>
            <a:ahLst/>
            <a:cxnLst/>
            <a:rect r="r" b="b" t="t" l="l"/>
            <a:pathLst>
              <a:path h="1294080" w="915022">
                <a:moveTo>
                  <a:pt x="0" y="0"/>
                </a:moveTo>
                <a:lnTo>
                  <a:pt x="915022" y="0"/>
                </a:lnTo>
                <a:lnTo>
                  <a:pt x="915022" y="1294079"/>
                </a:lnTo>
                <a:lnTo>
                  <a:pt x="0" y="1294079"/>
                </a:lnTo>
                <a:lnTo>
                  <a:pt x="0" y="0"/>
                </a:lnTo>
                <a:close/>
              </a:path>
            </a:pathLst>
          </a:custGeom>
          <a:blipFill>
            <a:blip r:embed="rId29"/>
            <a:stretch>
              <a:fillRect l="0" t="0" r="0" b="0"/>
            </a:stretch>
          </a:blipFill>
        </p:spPr>
      </p:sp>
      <p:sp>
        <p:nvSpPr>
          <p:cNvPr name="Freeform 129" id="129"/>
          <p:cNvSpPr/>
          <p:nvPr/>
        </p:nvSpPr>
        <p:spPr>
          <a:xfrm flipH="true" flipV="false" rot="0">
            <a:off x="13067183" y="4726799"/>
            <a:ext cx="2325627" cy="2282022"/>
          </a:xfrm>
          <a:custGeom>
            <a:avLst/>
            <a:gdLst/>
            <a:ahLst/>
            <a:cxnLst/>
            <a:rect r="r" b="b" t="t" l="l"/>
            <a:pathLst>
              <a:path h="2282022" w="2325627">
                <a:moveTo>
                  <a:pt x="2325628" y="0"/>
                </a:moveTo>
                <a:lnTo>
                  <a:pt x="0" y="0"/>
                </a:lnTo>
                <a:lnTo>
                  <a:pt x="0" y="2282022"/>
                </a:lnTo>
                <a:lnTo>
                  <a:pt x="2325628" y="2282022"/>
                </a:lnTo>
                <a:lnTo>
                  <a:pt x="2325628"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130" id="130"/>
          <p:cNvSpPr/>
          <p:nvPr/>
        </p:nvSpPr>
        <p:spPr>
          <a:xfrm flipH="true" flipV="false" rot="0">
            <a:off x="7238521" y="5035717"/>
            <a:ext cx="1448563" cy="1421403"/>
          </a:xfrm>
          <a:custGeom>
            <a:avLst/>
            <a:gdLst/>
            <a:ahLst/>
            <a:cxnLst/>
            <a:rect r="r" b="b" t="t" l="l"/>
            <a:pathLst>
              <a:path h="1421403" w="1448563">
                <a:moveTo>
                  <a:pt x="1448563" y="0"/>
                </a:moveTo>
                <a:lnTo>
                  <a:pt x="0" y="0"/>
                </a:lnTo>
                <a:lnTo>
                  <a:pt x="0" y="1421403"/>
                </a:lnTo>
                <a:lnTo>
                  <a:pt x="1448563" y="1421403"/>
                </a:lnTo>
                <a:lnTo>
                  <a:pt x="1448563"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131" id="131"/>
          <p:cNvSpPr/>
          <p:nvPr/>
        </p:nvSpPr>
        <p:spPr>
          <a:xfrm flipH="true" flipV="false" rot="0">
            <a:off x="2205502" y="5522253"/>
            <a:ext cx="704321" cy="691115"/>
          </a:xfrm>
          <a:custGeom>
            <a:avLst/>
            <a:gdLst/>
            <a:ahLst/>
            <a:cxnLst/>
            <a:rect r="r" b="b" t="t" l="l"/>
            <a:pathLst>
              <a:path h="691115" w="704321">
                <a:moveTo>
                  <a:pt x="704322" y="0"/>
                </a:moveTo>
                <a:lnTo>
                  <a:pt x="0" y="0"/>
                </a:lnTo>
                <a:lnTo>
                  <a:pt x="0" y="691115"/>
                </a:lnTo>
                <a:lnTo>
                  <a:pt x="704322" y="691115"/>
                </a:lnTo>
                <a:lnTo>
                  <a:pt x="704322"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132" id="132"/>
          <p:cNvSpPr/>
          <p:nvPr/>
        </p:nvSpPr>
        <p:spPr>
          <a:xfrm flipH="false" flipV="false" rot="0">
            <a:off x="365546" y="8864173"/>
            <a:ext cx="1569435" cy="1049559"/>
          </a:xfrm>
          <a:custGeom>
            <a:avLst/>
            <a:gdLst/>
            <a:ahLst/>
            <a:cxnLst/>
            <a:rect r="r" b="b" t="t" l="l"/>
            <a:pathLst>
              <a:path h="1049559" w="1569435">
                <a:moveTo>
                  <a:pt x="0" y="0"/>
                </a:moveTo>
                <a:lnTo>
                  <a:pt x="1569435" y="0"/>
                </a:lnTo>
                <a:lnTo>
                  <a:pt x="1569435" y="1049559"/>
                </a:lnTo>
                <a:lnTo>
                  <a:pt x="0" y="1049559"/>
                </a:lnTo>
                <a:lnTo>
                  <a:pt x="0" y="0"/>
                </a:lnTo>
                <a:close/>
              </a:path>
            </a:pathLst>
          </a:custGeom>
          <a:blipFill>
            <a:blip r:embed="rId32"/>
            <a:stretch>
              <a:fillRect l="0" t="0" r="0" b="0"/>
            </a:stretch>
          </a:blipFill>
        </p:spPr>
      </p:sp>
      <p:sp>
        <p:nvSpPr>
          <p:cNvPr name="Freeform 133" id="133"/>
          <p:cNvSpPr/>
          <p:nvPr/>
        </p:nvSpPr>
        <p:spPr>
          <a:xfrm flipH="false" flipV="false" rot="-1387785">
            <a:off x="9324789" y="9105429"/>
            <a:ext cx="1157423" cy="774027"/>
          </a:xfrm>
          <a:custGeom>
            <a:avLst/>
            <a:gdLst/>
            <a:ahLst/>
            <a:cxnLst/>
            <a:rect r="r" b="b" t="t" l="l"/>
            <a:pathLst>
              <a:path h="774027" w="1157423">
                <a:moveTo>
                  <a:pt x="0" y="0"/>
                </a:moveTo>
                <a:lnTo>
                  <a:pt x="1157423" y="0"/>
                </a:lnTo>
                <a:lnTo>
                  <a:pt x="1157423" y="774027"/>
                </a:lnTo>
                <a:lnTo>
                  <a:pt x="0" y="774027"/>
                </a:lnTo>
                <a:lnTo>
                  <a:pt x="0" y="0"/>
                </a:lnTo>
                <a:close/>
              </a:path>
            </a:pathLst>
          </a:custGeom>
          <a:blipFill>
            <a:blip r:embed="rId32"/>
            <a:stretch>
              <a:fillRect l="0" t="0" r="0" b="0"/>
            </a:stretch>
          </a:blipFill>
        </p:spPr>
      </p:sp>
      <p:sp>
        <p:nvSpPr>
          <p:cNvPr name="Freeform 134" id="134"/>
          <p:cNvSpPr/>
          <p:nvPr/>
        </p:nvSpPr>
        <p:spPr>
          <a:xfrm flipH="false" flipV="false" rot="668957">
            <a:off x="2829332" y="7534238"/>
            <a:ext cx="1148091" cy="754870"/>
          </a:xfrm>
          <a:custGeom>
            <a:avLst/>
            <a:gdLst/>
            <a:ahLst/>
            <a:cxnLst/>
            <a:rect r="r" b="b" t="t" l="l"/>
            <a:pathLst>
              <a:path h="754870" w="1148091">
                <a:moveTo>
                  <a:pt x="0" y="0"/>
                </a:moveTo>
                <a:lnTo>
                  <a:pt x="1148091" y="0"/>
                </a:lnTo>
                <a:lnTo>
                  <a:pt x="1148091" y="754870"/>
                </a:lnTo>
                <a:lnTo>
                  <a:pt x="0" y="754870"/>
                </a:lnTo>
                <a:lnTo>
                  <a:pt x="0" y="0"/>
                </a:lnTo>
                <a:close/>
              </a:path>
            </a:pathLst>
          </a:custGeom>
          <a:blipFill>
            <a:blip r:embed="rId33"/>
            <a:stretch>
              <a:fillRect l="0" t="0" r="0" b="0"/>
            </a:stretch>
          </a:blipFill>
        </p:spPr>
      </p:sp>
      <p:sp>
        <p:nvSpPr>
          <p:cNvPr name="Freeform 135" id="135"/>
          <p:cNvSpPr/>
          <p:nvPr/>
        </p:nvSpPr>
        <p:spPr>
          <a:xfrm flipH="false" flipV="false" rot="6520270">
            <a:off x="957097" y="7490584"/>
            <a:ext cx="563830" cy="486304"/>
          </a:xfrm>
          <a:custGeom>
            <a:avLst/>
            <a:gdLst/>
            <a:ahLst/>
            <a:cxnLst/>
            <a:rect r="r" b="b" t="t" l="l"/>
            <a:pathLst>
              <a:path h="486304" w="563830">
                <a:moveTo>
                  <a:pt x="0" y="0"/>
                </a:moveTo>
                <a:lnTo>
                  <a:pt x="563830" y="0"/>
                </a:lnTo>
                <a:lnTo>
                  <a:pt x="563830" y="486303"/>
                </a:lnTo>
                <a:lnTo>
                  <a:pt x="0" y="486303"/>
                </a:lnTo>
                <a:lnTo>
                  <a:pt x="0" y="0"/>
                </a:lnTo>
                <a:close/>
              </a:path>
            </a:pathLst>
          </a:custGeom>
          <a:blipFill>
            <a:blip r:embed="rId34"/>
            <a:stretch>
              <a:fillRect l="0" t="0" r="0" b="0"/>
            </a:stretch>
          </a:blipFill>
        </p:spPr>
      </p:sp>
      <p:sp>
        <p:nvSpPr>
          <p:cNvPr name="Freeform 136" id="136"/>
          <p:cNvSpPr/>
          <p:nvPr/>
        </p:nvSpPr>
        <p:spPr>
          <a:xfrm flipH="false" flipV="false" rot="380929">
            <a:off x="2934983" y="9033986"/>
            <a:ext cx="563830" cy="486304"/>
          </a:xfrm>
          <a:custGeom>
            <a:avLst/>
            <a:gdLst/>
            <a:ahLst/>
            <a:cxnLst/>
            <a:rect r="r" b="b" t="t" l="l"/>
            <a:pathLst>
              <a:path h="486304" w="563830">
                <a:moveTo>
                  <a:pt x="0" y="0"/>
                </a:moveTo>
                <a:lnTo>
                  <a:pt x="563830" y="0"/>
                </a:lnTo>
                <a:lnTo>
                  <a:pt x="563830" y="486304"/>
                </a:lnTo>
                <a:lnTo>
                  <a:pt x="0" y="486304"/>
                </a:lnTo>
                <a:lnTo>
                  <a:pt x="0" y="0"/>
                </a:lnTo>
                <a:close/>
              </a:path>
            </a:pathLst>
          </a:custGeom>
          <a:blipFill>
            <a:blip r:embed="rId35"/>
            <a:stretch>
              <a:fillRect l="0" t="0" r="0" b="0"/>
            </a:stretch>
          </a:blipFill>
        </p:spPr>
      </p:sp>
      <p:sp>
        <p:nvSpPr>
          <p:cNvPr name="Freeform 137" id="137"/>
          <p:cNvSpPr/>
          <p:nvPr/>
        </p:nvSpPr>
        <p:spPr>
          <a:xfrm flipH="false" flipV="false" rot="3820024">
            <a:off x="8146464" y="8889137"/>
            <a:ext cx="392258" cy="338323"/>
          </a:xfrm>
          <a:custGeom>
            <a:avLst/>
            <a:gdLst/>
            <a:ahLst/>
            <a:cxnLst/>
            <a:rect r="r" b="b" t="t" l="l"/>
            <a:pathLst>
              <a:path h="338323" w="392258">
                <a:moveTo>
                  <a:pt x="0" y="0"/>
                </a:moveTo>
                <a:lnTo>
                  <a:pt x="392258" y="0"/>
                </a:lnTo>
                <a:lnTo>
                  <a:pt x="392258" y="338323"/>
                </a:lnTo>
                <a:lnTo>
                  <a:pt x="0" y="338323"/>
                </a:lnTo>
                <a:lnTo>
                  <a:pt x="0" y="0"/>
                </a:lnTo>
                <a:close/>
              </a:path>
            </a:pathLst>
          </a:custGeom>
          <a:blipFill>
            <a:blip r:embed="rId34"/>
            <a:stretch>
              <a:fillRect l="0" t="0" r="0" b="0"/>
            </a:stretch>
          </a:blipFill>
        </p:spPr>
      </p:sp>
      <p:sp>
        <p:nvSpPr>
          <p:cNvPr name="Freeform 138" id="138"/>
          <p:cNvSpPr/>
          <p:nvPr/>
        </p:nvSpPr>
        <p:spPr>
          <a:xfrm flipH="false" flipV="false" rot="380929">
            <a:off x="14446497" y="9683878"/>
            <a:ext cx="285688" cy="246406"/>
          </a:xfrm>
          <a:custGeom>
            <a:avLst/>
            <a:gdLst/>
            <a:ahLst/>
            <a:cxnLst/>
            <a:rect r="r" b="b" t="t" l="l"/>
            <a:pathLst>
              <a:path h="246406" w="285688">
                <a:moveTo>
                  <a:pt x="0" y="0"/>
                </a:moveTo>
                <a:lnTo>
                  <a:pt x="285689" y="0"/>
                </a:lnTo>
                <a:lnTo>
                  <a:pt x="285689" y="246406"/>
                </a:lnTo>
                <a:lnTo>
                  <a:pt x="0" y="246406"/>
                </a:lnTo>
                <a:lnTo>
                  <a:pt x="0" y="0"/>
                </a:lnTo>
                <a:close/>
              </a:path>
            </a:pathLst>
          </a:custGeom>
          <a:blipFill>
            <a:blip r:embed="rId35"/>
            <a:stretch>
              <a:fillRect l="0" t="0" r="0" b="0"/>
            </a:stretch>
          </a:blipFill>
        </p:spPr>
      </p:sp>
      <p:sp>
        <p:nvSpPr>
          <p:cNvPr name="Freeform 139" id="139"/>
          <p:cNvSpPr/>
          <p:nvPr/>
        </p:nvSpPr>
        <p:spPr>
          <a:xfrm flipH="false" flipV="false" rot="0">
            <a:off x="5561378" y="8895016"/>
            <a:ext cx="738137" cy="844793"/>
          </a:xfrm>
          <a:custGeom>
            <a:avLst/>
            <a:gdLst/>
            <a:ahLst/>
            <a:cxnLst/>
            <a:rect r="r" b="b" t="t" l="l"/>
            <a:pathLst>
              <a:path h="844793" w="738137">
                <a:moveTo>
                  <a:pt x="0" y="0"/>
                </a:moveTo>
                <a:lnTo>
                  <a:pt x="738138" y="0"/>
                </a:lnTo>
                <a:lnTo>
                  <a:pt x="738138" y="844792"/>
                </a:lnTo>
                <a:lnTo>
                  <a:pt x="0" y="844792"/>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TextBox 140" id="140"/>
          <p:cNvSpPr txBox="true"/>
          <p:nvPr/>
        </p:nvSpPr>
        <p:spPr>
          <a:xfrm rot="0">
            <a:off x="735021" y="564135"/>
            <a:ext cx="9587451" cy="182562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Stronger shores is interested in learning how well kelp, seagrass and oysters can slow down waves, reducing erosion...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BENEFITS</a:t>
            </a:r>
          </a:p>
        </p:txBody>
      </p:sp>
      <p:sp>
        <p:nvSpPr>
          <p:cNvPr name="TextBox 5" id="5"/>
          <p:cNvSpPr txBox="true"/>
          <p:nvPr/>
        </p:nvSpPr>
        <p:spPr>
          <a:xfrm rot="0">
            <a:off x="1028700" y="2479674"/>
            <a:ext cx="6893473" cy="677862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These species all have benefits that they provide the surrounding coastline and associated sea-life, and to humans.</a:t>
            </a:r>
          </a:p>
          <a:p>
            <a:pPr algn="l">
              <a:lnSpc>
                <a:spcPts val="4899"/>
              </a:lnSpc>
            </a:pPr>
          </a:p>
          <a:p>
            <a:pPr algn="l">
              <a:lnSpc>
                <a:spcPts val="4899"/>
              </a:lnSpc>
            </a:pPr>
            <a:r>
              <a:rPr lang="en-US" sz="3499">
                <a:solidFill>
                  <a:srgbClr val="FFFFFF"/>
                </a:solidFill>
                <a:latin typeface="Manrope"/>
                <a:ea typeface="Manrope"/>
                <a:cs typeface="Manrope"/>
                <a:sym typeface="Manrope"/>
              </a:rPr>
              <a:t>Think back to what you just learned about each habitat, can you remember any of the benefits, or think of new benefits that haven’t been mentioned?</a:t>
            </a:r>
          </a:p>
        </p:txBody>
      </p:sp>
      <p:sp>
        <p:nvSpPr>
          <p:cNvPr name="Freeform 6" id="6"/>
          <p:cNvSpPr/>
          <p:nvPr/>
        </p:nvSpPr>
        <p:spPr>
          <a:xfrm flipH="false" flipV="false" rot="0">
            <a:off x="7922173" y="1028700"/>
            <a:ext cx="9859382" cy="8229600"/>
          </a:xfrm>
          <a:custGeom>
            <a:avLst/>
            <a:gdLst/>
            <a:ahLst/>
            <a:cxnLst/>
            <a:rect r="r" b="b" t="t" l="l"/>
            <a:pathLst>
              <a:path h="8229600" w="9859382">
                <a:moveTo>
                  <a:pt x="0" y="0"/>
                </a:moveTo>
                <a:lnTo>
                  <a:pt x="9859382" y="0"/>
                </a:lnTo>
                <a:lnTo>
                  <a:pt x="9859382" y="8229600"/>
                </a:lnTo>
                <a:lnTo>
                  <a:pt x="0" y="8229600"/>
                </a:lnTo>
                <a:lnTo>
                  <a:pt x="0" y="0"/>
                </a:lnTo>
                <a:close/>
              </a:path>
            </a:pathLst>
          </a:custGeom>
          <a:blipFill>
            <a:blip r:embed="rId3"/>
            <a:stretch>
              <a:fillRect l="-20724" t="0" r="-4708"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10115368" y="396087"/>
            <a:ext cx="2606394" cy="2606394"/>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25471" r="0" b="-25471"/>
              </a:stretch>
            </a:blipFill>
          </p:spPr>
        </p:sp>
      </p:grpSp>
      <p:grpSp>
        <p:nvGrpSpPr>
          <p:cNvPr name="Group 6" id="6"/>
          <p:cNvGrpSpPr/>
          <p:nvPr/>
        </p:nvGrpSpPr>
        <p:grpSpPr>
          <a:xfrm rot="0">
            <a:off x="6399916" y="6648404"/>
            <a:ext cx="2601686" cy="260168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t="0" r="-25046" b="0"/>
              </a:stretch>
            </a:blipFill>
          </p:spPr>
        </p:sp>
      </p:grpSp>
      <p:grpSp>
        <p:nvGrpSpPr>
          <p:cNvPr name="Group 8" id="8"/>
          <p:cNvGrpSpPr/>
          <p:nvPr/>
        </p:nvGrpSpPr>
        <p:grpSpPr>
          <a:xfrm rot="0">
            <a:off x="8816880" y="3465913"/>
            <a:ext cx="2601686" cy="260168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7669" t="0" r="-27669" b="0"/>
              </a:stretch>
            </a:blipFill>
          </p:spPr>
        </p:sp>
      </p:grpSp>
      <p:grpSp>
        <p:nvGrpSpPr>
          <p:cNvPr name="Group 10" id="10"/>
          <p:cNvGrpSpPr/>
          <p:nvPr/>
        </p:nvGrpSpPr>
        <p:grpSpPr>
          <a:xfrm rot="0">
            <a:off x="11732945" y="6452504"/>
            <a:ext cx="2601686" cy="260168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t="0" r="-25046" b="0"/>
              </a:stretch>
            </a:blipFill>
          </p:spPr>
        </p:sp>
      </p:grpSp>
      <p:grpSp>
        <p:nvGrpSpPr>
          <p:cNvPr name="Group 12" id="12"/>
          <p:cNvGrpSpPr/>
          <p:nvPr/>
        </p:nvGrpSpPr>
        <p:grpSpPr>
          <a:xfrm rot="0">
            <a:off x="12865231" y="2493109"/>
            <a:ext cx="2601686" cy="260168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t="0" r="-25046" b="0"/>
              </a:stretch>
            </a:blipFill>
          </p:spPr>
        </p:sp>
      </p:grpSp>
      <p:grpSp>
        <p:nvGrpSpPr>
          <p:cNvPr name="Group 14" id="14"/>
          <p:cNvGrpSpPr/>
          <p:nvPr/>
        </p:nvGrpSpPr>
        <p:grpSpPr>
          <a:xfrm rot="0">
            <a:off x="15389057" y="5553410"/>
            <a:ext cx="2601686" cy="260168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6555" t="0" r="-16555" b="0"/>
              </a:stretch>
            </a:blipFill>
          </p:spPr>
        </p:sp>
      </p:grpSp>
      <p:sp>
        <p:nvSpPr>
          <p:cNvPr name="TextBox 16" id="16"/>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BENEFITS</a:t>
            </a:r>
          </a:p>
        </p:txBody>
      </p:sp>
      <p:sp>
        <p:nvSpPr>
          <p:cNvPr name="TextBox 17" id="17"/>
          <p:cNvSpPr txBox="true"/>
          <p:nvPr/>
        </p:nvSpPr>
        <p:spPr>
          <a:xfrm rot="0">
            <a:off x="10671294" y="2953341"/>
            <a:ext cx="1494543" cy="503047"/>
          </a:xfrm>
          <a:prstGeom prst="rect">
            <a:avLst/>
          </a:prstGeom>
        </p:spPr>
        <p:txBody>
          <a:bodyPr anchor="t" rtlCol="false" tIns="0" lIns="0" bIns="0" rIns="0">
            <a:spAutoFit/>
          </a:bodyPr>
          <a:lstStyle/>
          <a:p>
            <a:pPr algn="ctr">
              <a:lnSpc>
                <a:spcPts val="4120"/>
              </a:lnSpc>
            </a:pPr>
            <a:r>
              <a:rPr lang="en-US" sz="2943">
                <a:solidFill>
                  <a:srgbClr val="FFFFFF"/>
                </a:solidFill>
                <a:latin typeface="Manrope Light"/>
                <a:ea typeface="Manrope Light"/>
                <a:cs typeface="Manrope Light"/>
                <a:sym typeface="Manrope Light"/>
              </a:rPr>
              <a:t>Tourism</a:t>
            </a:r>
          </a:p>
        </p:txBody>
      </p:sp>
      <p:sp>
        <p:nvSpPr>
          <p:cNvPr name="TextBox 18" id="18"/>
          <p:cNvSpPr txBox="true"/>
          <p:nvPr/>
        </p:nvSpPr>
        <p:spPr>
          <a:xfrm rot="0">
            <a:off x="8726378" y="6018444"/>
            <a:ext cx="2782689" cy="1021958"/>
          </a:xfrm>
          <a:prstGeom prst="rect">
            <a:avLst/>
          </a:prstGeom>
        </p:spPr>
        <p:txBody>
          <a:bodyPr anchor="t" rtlCol="false" tIns="0" lIns="0" bIns="0" rIns="0">
            <a:spAutoFit/>
          </a:bodyPr>
          <a:lstStyle/>
          <a:p>
            <a:pPr algn="ctr">
              <a:lnSpc>
                <a:spcPts val="4113"/>
              </a:lnSpc>
            </a:pPr>
            <a:r>
              <a:rPr lang="en-US" sz="2938">
                <a:solidFill>
                  <a:srgbClr val="FFFFFF"/>
                </a:solidFill>
                <a:latin typeface="Manrope Light"/>
                <a:ea typeface="Manrope Light"/>
                <a:cs typeface="Manrope Light"/>
                <a:sym typeface="Manrope Light"/>
              </a:rPr>
              <a:t>Habitat for commercial fish</a:t>
            </a:r>
          </a:p>
        </p:txBody>
      </p:sp>
      <p:sp>
        <p:nvSpPr>
          <p:cNvPr name="TextBox 19" id="19"/>
          <p:cNvSpPr txBox="true"/>
          <p:nvPr/>
        </p:nvSpPr>
        <p:spPr>
          <a:xfrm rot="0">
            <a:off x="13420152" y="5045640"/>
            <a:ext cx="1657075" cy="1021958"/>
          </a:xfrm>
          <a:prstGeom prst="rect">
            <a:avLst/>
          </a:prstGeom>
        </p:spPr>
        <p:txBody>
          <a:bodyPr anchor="t" rtlCol="false" tIns="0" lIns="0" bIns="0" rIns="0">
            <a:spAutoFit/>
          </a:bodyPr>
          <a:lstStyle/>
          <a:p>
            <a:pPr algn="ctr">
              <a:lnSpc>
                <a:spcPts val="4113"/>
              </a:lnSpc>
            </a:pPr>
            <a:r>
              <a:rPr lang="en-US" sz="2938">
                <a:solidFill>
                  <a:srgbClr val="FFFFFF"/>
                </a:solidFill>
                <a:latin typeface="Manrope Light"/>
                <a:ea typeface="Manrope Light"/>
                <a:cs typeface="Manrope Light"/>
                <a:sym typeface="Manrope Light"/>
              </a:rPr>
              <a:t>Cleaning water</a:t>
            </a:r>
          </a:p>
        </p:txBody>
      </p:sp>
      <p:sp>
        <p:nvSpPr>
          <p:cNvPr name="TextBox 20" id="20"/>
          <p:cNvSpPr txBox="true"/>
          <p:nvPr/>
        </p:nvSpPr>
        <p:spPr>
          <a:xfrm rot="0">
            <a:off x="6176549" y="9127226"/>
            <a:ext cx="3048419" cy="1021958"/>
          </a:xfrm>
          <a:prstGeom prst="rect">
            <a:avLst/>
          </a:prstGeom>
        </p:spPr>
        <p:txBody>
          <a:bodyPr anchor="t" rtlCol="false" tIns="0" lIns="0" bIns="0" rIns="0">
            <a:spAutoFit/>
          </a:bodyPr>
          <a:lstStyle/>
          <a:p>
            <a:pPr algn="ctr">
              <a:lnSpc>
                <a:spcPts val="4113"/>
              </a:lnSpc>
            </a:pPr>
            <a:r>
              <a:rPr lang="en-US" sz="2938">
                <a:solidFill>
                  <a:srgbClr val="FFFFFF"/>
                </a:solidFill>
                <a:latin typeface="Manrope Light"/>
                <a:ea typeface="Manrope Light"/>
                <a:cs typeface="Manrope Light"/>
                <a:sym typeface="Manrope Light"/>
              </a:rPr>
              <a:t>Medicines and other products</a:t>
            </a:r>
          </a:p>
        </p:txBody>
      </p:sp>
      <p:sp>
        <p:nvSpPr>
          <p:cNvPr name="TextBox 21" id="21"/>
          <p:cNvSpPr txBox="true"/>
          <p:nvPr/>
        </p:nvSpPr>
        <p:spPr>
          <a:xfrm rot="0">
            <a:off x="11779687" y="8931326"/>
            <a:ext cx="2554943" cy="1021958"/>
          </a:xfrm>
          <a:prstGeom prst="rect">
            <a:avLst/>
          </a:prstGeom>
        </p:spPr>
        <p:txBody>
          <a:bodyPr anchor="t" rtlCol="false" tIns="0" lIns="0" bIns="0" rIns="0">
            <a:spAutoFit/>
          </a:bodyPr>
          <a:lstStyle/>
          <a:p>
            <a:pPr algn="ctr">
              <a:lnSpc>
                <a:spcPts val="4113"/>
              </a:lnSpc>
            </a:pPr>
            <a:r>
              <a:rPr lang="en-US" sz="2938">
                <a:solidFill>
                  <a:srgbClr val="FFFFFF"/>
                </a:solidFill>
                <a:latin typeface="Manrope Light"/>
                <a:ea typeface="Manrope Light"/>
                <a:cs typeface="Manrope Light"/>
                <a:sym typeface="Manrope Light"/>
              </a:rPr>
              <a:t>Coastal Protection</a:t>
            </a:r>
          </a:p>
        </p:txBody>
      </p:sp>
      <p:sp>
        <p:nvSpPr>
          <p:cNvPr name="TextBox 22" id="22"/>
          <p:cNvSpPr txBox="true"/>
          <p:nvPr/>
        </p:nvSpPr>
        <p:spPr>
          <a:xfrm rot="0">
            <a:off x="15389057" y="8032232"/>
            <a:ext cx="2601686" cy="1021958"/>
          </a:xfrm>
          <a:prstGeom prst="rect">
            <a:avLst/>
          </a:prstGeom>
        </p:spPr>
        <p:txBody>
          <a:bodyPr anchor="t" rtlCol="false" tIns="0" lIns="0" bIns="0" rIns="0">
            <a:spAutoFit/>
          </a:bodyPr>
          <a:lstStyle/>
          <a:p>
            <a:pPr algn="ctr">
              <a:lnSpc>
                <a:spcPts val="4113"/>
              </a:lnSpc>
            </a:pPr>
            <a:r>
              <a:rPr lang="en-US" sz="2938">
                <a:solidFill>
                  <a:srgbClr val="FFFFFF"/>
                </a:solidFill>
                <a:latin typeface="Manrope Light"/>
                <a:ea typeface="Manrope Light"/>
                <a:cs typeface="Manrope Light"/>
                <a:sym typeface="Manrope Light"/>
              </a:rPr>
              <a:t>Binding seabed with roots</a:t>
            </a:r>
          </a:p>
        </p:txBody>
      </p:sp>
      <p:sp>
        <p:nvSpPr>
          <p:cNvPr name="TextBox 23" id="23"/>
          <p:cNvSpPr txBox="true"/>
          <p:nvPr/>
        </p:nvSpPr>
        <p:spPr>
          <a:xfrm rot="0">
            <a:off x="1028700" y="2953341"/>
            <a:ext cx="4675891"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As well as learning how well the habitats can protect our coasts from erosion, Stronger Shores is learning about all the other benefits we can also get from kelp, seagrass and oysters...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3"/>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9048750" y="1047750"/>
            <a:ext cx="8210550" cy="8210550"/>
          </a:xfrm>
          <a:custGeom>
            <a:avLst/>
            <a:gdLst/>
            <a:ahLst/>
            <a:cxnLst/>
            <a:rect r="r" b="b" t="t" l="l"/>
            <a:pathLst>
              <a:path h="8210550" w="8210550">
                <a:moveTo>
                  <a:pt x="0" y="0"/>
                </a:moveTo>
                <a:lnTo>
                  <a:pt x="8210550" y="0"/>
                </a:lnTo>
                <a:lnTo>
                  <a:pt x="8210550" y="8210550"/>
                </a:lnTo>
                <a:lnTo>
                  <a:pt x="0" y="8210550"/>
                </a:lnTo>
                <a:lnTo>
                  <a:pt x="0" y="0"/>
                </a:lnTo>
                <a:close/>
              </a:path>
            </a:pathLst>
          </a:custGeom>
          <a:blipFill>
            <a:blip r:embed="rId4"/>
            <a:stretch>
              <a:fillRect l="0" t="0" r="0" b="0"/>
            </a:stretch>
          </a:blipFill>
        </p:spPr>
      </p:sp>
      <p:sp>
        <p:nvSpPr>
          <p:cNvPr name="TextBox 5" id="5"/>
          <p:cNvSpPr txBox="true"/>
          <p:nvPr/>
        </p:nvSpPr>
        <p:spPr>
          <a:xfrm rot="0">
            <a:off x="1028700" y="1346674"/>
            <a:ext cx="5776198"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ACTIVITY TIME</a:t>
            </a:r>
          </a:p>
        </p:txBody>
      </p:sp>
      <p:sp>
        <p:nvSpPr>
          <p:cNvPr name="TextBox 6" id="6"/>
          <p:cNvSpPr txBox="true"/>
          <p:nvPr/>
        </p:nvSpPr>
        <p:spPr>
          <a:xfrm rot="0">
            <a:off x="1029171" y="3756974"/>
            <a:ext cx="5276622" cy="1689217"/>
          </a:xfrm>
          <a:prstGeom prst="rect">
            <a:avLst/>
          </a:prstGeom>
        </p:spPr>
        <p:txBody>
          <a:bodyPr anchor="t" rtlCol="false" tIns="0" lIns="0" bIns="0" rIns="0">
            <a:spAutoFit/>
          </a:bodyPr>
          <a:lstStyle/>
          <a:p>
            <a:pPr algn="l">
              <a:lnSpc>
                <a:spcPts val="4556"/>
              </a:lnSpc>
            </a:pPr>
            <a:r>
              <a:rPr lang="en-US" sz="3254">
                <a:solidFill>
                  <a:srgbClr val="FFFFFF"/>
                </a:solidFill>
                <a:latin typeface="Manrope Light"/>
                <a:ea typeface="Manrope Light"/>
                <a:cs typeface="Manrope Light"/>
                <a:sym typeface="Manrope Light"/>
              </a:rPr>
              <a:t>You can now take the quiz and complete the activity in the accompanying PDF.</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9695932" y="1020035"/>
            <a:ext cx="7563368" cy="8229600"/>
            <a:chOff x="0" y="0"/>
            <a:chExt cx="492386" cy="535758"/>
          </a:xfrm>
        </p:grpSpPr>
        <p:sp>
          <p:nvSpPr>
            <p:cNvPr name="Freeform 5" id="5"/>
            <p:cNvSpPr/>
            <p:nvPr/>
          </p:nvSpPr>
          <p:spPr>
            <a:xfrm flipH="false" flipV="false" rot="0">
              <a:off x="0" y="0"/>
              <a:ext cx="492385" cy="535758"/>
            </a:xfrm>
            <a:custGeom>
              <a:avLst/>
              <a:gdLst/>
              <a:ahLst/>
              <a:cxnLst/>
              <a:rect r="r" b="b" t="t" l="l"/>
              <a:pathLst>
                <a:path h="535758" w="492385">
                  <a:moveTo>
                    <a:pt x="0" y="0"/>
                  </a:moveTo>
                  <a:lnTo>
                    <a:pt x="492385" y="0"/>
                  </a:lnTo>
                  <a:lnTo>
                    <a:pt x="492385" y="535758"/>
                  </a:lnTo>
                  <a:lnTo>
                    <a:pt x="0" y="535758"/>
                  </a:lnTo>
                  <a:close/>
                </a:path>
              </a:pathLst>
            </a:custGeom>
            <a:blipFill>
              <a:blip r:embed="rId3"/>
              <a:stretch>
                <a:fillRect l="-52892" t="0" r="-52892" b="0"/>
              </a:stretch>
            </a:blipFill>
          </p:spPr>
        </p:sp>
      </p:grpSp>
      <p:sp>
        <p:nvSpPr>
          <p:cNvPr name="TextBox 6" id="6"/>
          <p:cNvSpPr txBox="true"/>
          <p:nvPr/>
        </p:nvSpPr>
        <p:spPr>
          <a:xfrm rot="0">
            <a:off x="1028700" y="1346674"/>
            <a:ext cx="5273520" cy="1849754"/>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LEARNING OUTCOMES</a:t>
            </a:r>
          </a:p>
        </p:txBody>
      </p:sp>
      <p:sp>
        <p:nvSpPr>
          <p:cNvPr name="TextBox 7" id="7"/>
          <p:cNvSpPr txBox="true"/>
          <p:nvPr/>
        </p:nvSpPr>
        <p:spPr>
          <a:xfrm rot="0">
            <a:off x="1028700" y="3506060"/>
            <a:ext cx="8115300" cy="5743575"/>
          </a:xfrm>
          <a:prstGeom prst="rect">
            <a:avLst/>
          </a:prstGeom>
        </p:spPr>
        <p:txBody>
          <a:bodyPr anchor="t" rtlCol="false" tIns="0" lIns="0" bIns="0" rIns="0">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That marine habitats provide various benefits to both humans, and the coastal environment.</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The difference between a plant, and algae.</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That oysters can help to filter water to clean it.</a:t>
            </a:r>
          </a:p>
          <a:p>
            <a:pPr algn="l" marL="647697" indent="-323848" lvl="1">
              <a:lnSpc>
                <a:spcPts val="4199"/>
              </a:lnSpc>
              <a:buFont typeface="Arial"/>
              <a:buChar char="•"/>
            </a:pPr>
            <a:r>
              <a:rPr lang="en-US" sz="2999">
                <a:solidFill>
                  <a:srgbClr val="FFFFFF"/>
                </a:solidFill>
                <a:latin typeface="Manrope Light"/>
                <a:ea typeface="Manrope Light"/>
                <a:cs typeface="Manrope Light"/>
                <a:sym typeface="Manrope Light"/>
              </a:rPr>
              <a:t>That seagrass roots help to bind the sediment it grows in.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028700" y="7448343"/>
            <a:ext cx="6817504" cy="1809957"/>
          </a:xfrm>
          <a:custGeom>
            <a:avLst/>
            <a:gdLst/>
            <a:ahLst/>
            <a:cxnLst/>
            <a:rect r="r" b="b" t="t" l="l"/>
            <a:pathLst>
              <a:path h="1809957" w="6817504">
                <a:moveTo>
                  <a:pt x="0" y="0"/>
                </a:moveTo>
                <a:lnTo>
                  <a:pt x="6817504" y="0"/>
                </a:lnTo>
                <a:lnTo>
                  <a:pt x="6817504" y="1809957"/>
                </a:lnTo>
                <a:lnTo>
                  <a:pt x="0" y="1809957"/>
                </a:lnTo>
                <a:lnTo>
                  <a:pt x="0" y="0"/>
                </a:lnTo>
                <a:close/>
              </a:path>
            </a:pathLst>
          </a:custGeom>
          <a:blipFill>
            <a:blip r:embed="rId3"/>
            <a:stretch>
              <a:fillRect l="0" t="0" r="0" b="0"/>
            </a:stretch>
          </a:blipFill>
        </p:spPr>
      </p:sp>
      <p:sp>
        <p:nvSpPr>
          <p:cNvPr name="Freeform 5" id="5"/>
          <p:cNvSpPr/>
          <p:nvPr/>
        </p:nvSpPr>
        <p:spPr>
          <a:xfrm flipH="false" flipV="false" rot="-5400000">
            <a:off x="9850230" y="1849230"/>
            <a:ext cx="8229600" cy="6588540"/>
          </a:xfrm>
          <a:custGeom>
            <a:avLst/>
            <a:gdLst/>
            <a:ahLst/>
            <a:cxnLst/>
            <a:rect r="r" b="b" t="t" l="l"/>
            <a:pathLst>
              <a:path h="6588540" w="8229600">
                <a:moveTo>
                  <a:pt x="0" y="0"/>
                </a:moveTo>
                <a:lnTo>
                  <a:pt x="8229600" y="0"/>
                </a:lnTo>
                <a:lnTo>
                  <a:pt x="8229600" y="6588540"/>
                </a:lnTo>
                <a:lnTo>
                  <a:pt x="0" y="6588540"/>
                </a:lnTo>
                <a:lnTo>
                  <a:pt x="0" y="0"/>
                </a:lnTo>
                <a:close/>
              </a:path>
            </a:pathLst>
          </a:custGeom>
          <a:blipFill>
            <a:blip r:embed="rId4"/>
            <a:stretch>
              <a:fillRect l="-20813" t="0" r="0" b="0"/>
            </a:stretch>
          </a:blipFill>
        </p:spPr>
      </p:sp>
      <p:sp>
        <p:nvSpPr>
          <p:cNvPr name="TextBox 6" id="6"/>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QUIZ TIME!</a:t>
            </a:r>
          </a:p>
        </p:txBody>
      </p:sp>
      <p:sp>
        <p:nvSpPr>
          <p:cNvPr name="TextBox 7" id="7"/>
          <p:cNvSpPr txBox="true"/>
          <p:nvPr/>
        </p:nvSpPr>
        <p:spPr>
          <a:xfrm rot="0">
            <a:off x="1028700" y="4334917"/>
            <a:ext cx="7636909" cy="809625"/>
          </a:xfrm>
          <a:prstGeom prst="rect">
            <a:avLst/>
          </a:prstGeom>
        </p:spPr>
        <p:txBody>
          <a:bodyPr anchor="t" rtlCol="false" tIns="0" lIns="0" bIns="0" rIns="0">
            <a:spAutoFit/>
          </a:bodyPr>
          <a:lstStyle/>
          <a:p>
            <a:pPr algn="l">
              <a:lnSpc>
                <a:spcPts val="6000"/>
              </a:lnSpc>
            </a:pPr>
            <a:r>
              <a:rPr lang="en-US" sz="6000" b="true">
                <a:solidFill>
                  <a:srgbClr val="FFFFFF"/>
                </a:solidFill>
                <a:latin typeface="Manrope Bold"/>
                <a:ea typeface="Manrope Bold"/>
                <a:cs typeface="Manrope Bold"/>
                <a:sym typeface="Manrope Bold"/>
              </a:rPr>
              <a:t>COASTAL DEFENCES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028700" y="4635570"/>
            <a:ext cx="4798345" cy="4552769"/>
          </a:xfrm>
          <a:custGeom>
            <a:avLst/>
            <a:gdLst/>
            <a:ahLst/>
            <a:cxnLst/>
            <a:rect r="r" b="b" t="t" l="l"/>
            <a:pathLst>
              <a:path h="4552769" w="4798345">
                <a:moveTo>
                  <a:pt x="0" y="0"/>
                </a:moveTo>
                <a:lnTo>
                  <a:pt x="4798345" y="0"/>
                </a:lnTo>
                <a:lnTo>
                  <a:pt x="4798345" y="4552768"/>
                </a:lnTo>
                <a:lnTo>
                  <a:pt x="0" y="4552768"/>
                </a:lnTo>
                <a:lnTo>
                  <a:pt x="0" y="0"/>
                </a:lnTo>
                <a:close/>
              </a:path>
            </a:pathLst>
          </a:custGeom>
          <a:blipFill>
            <a:blip r:embed="rId3"/>
            <a:stretch>
              <a:fillRect l="0" t="-58035" r="0" b="0"/>
            </a:stretch>
          </a:blipFill>
        </p:spPr>
      </p:sp>
      <p:sp>
        <p:nvSpPr>
          <p:cNvPr name="Freeform 5" id="5"/>
          <p:cNvSpPr/>
          <p:nvPr/>
        </p:nvSpPr>
        <p:spPr>
          <a:xfrm flipH="false" flipV="false" rot="0">
            <a:off x="6236401" y="4635570"/>
            <a:ext cx="4379744" cy="4622730"/>
          </a:xfrm>
          <a:custGeom>
            <a:avLst/>
            <a:gdLst/>
            <a:ahLst/>
            <a:cxnLst/>
            <a:rect r="r" b="b" t="t" l="l"/>
            <a:pathLst>
              <a:path h="4622730" w="4379744">
                <a:moveTo>
                  <a:pt x="0" y="0"/>
                </a:moveTo>
                <a:lnTo>
                  <a:pt x="4379745" y="0"/>
                </a:lnTo>
                <a:lnTo>
                  <a:pt x="4379745" y="4622730"/>
                </a:lnTo>
                <a:lnTo>
                  <a:pt x="0" y="4622730"/>
                </a:lnTo>
                <a:lnTo>
                  <a:pt x="0" y="0"/>
                </a:lnTo>
                <a:close/>
              </a:path>
            </a:pathLst>
          </a:custGeom>
          <a:blipFill>
            <a:blip r:embed="rId4"/>
            <a:stretch>
              <a:fillRect l="-48417" t="0" r="-39223" b="0"/>
            </a:stretch>
          </a:blipFill>
        </p:spPr>
      </p:sp>
      <p:sp>
        <p:nvSpPr>
          <p:cNvPr name="Freeform 6" id="6"/>
          <p:cNvSpPr/>
          <p:nvPr/>
        </p:nvSpPr>
        <p:spPr>
          <a:xfrm flipH="false" flipV="false" rot="0">
            <a:off x="11025721" y="6282776"/>
            <a:ext cx="6368356" cy="2905562"/>
          </a:xfrm>
          <a:custGeom>
            <a:avLst/>
            <a:gdLst/>
            <a:ahLst/>
            <a:cxnLst/>
            <a:rect r="r" b="b" t="t" l="l"/>
            <a:pathLst>
              <a:path h="2905562" w="6368356">
                <a:moveTo>
                  <a:pt x="0" y="0"/>
                </a:moveTo>
                <a:lnTo>
                  <a:pt x="6368356" y="0"/>
                </a:lnTo>
                <a:lnTo>
                  <a:pt x="6368356" y="2905562"/>
                </a:lnTo>
                <a:lnTo>
                  <a:pt x="0" y="2905562"/>
                </a:lnTo>
                <a:lnTo>
                  <a:pt x="0" y="0"/>
                </a:lnTo>
                <a:close/>
              </a:path>
            </a:pathLst>
          </a:custGeom>
          <a:blipFill>
            <a:blip r:embed="rId5"/>
            <a:stretch>
              <a:fillRect l="0" t="0" r="0" b="0"/>
            </a:stretch>
          </a:blipFill>
        </p:spPr>
      </p:sp>
      <p:sp>
        <p:nvSpPr>
          <p:cNvPr name="TextBox 7" id="7"/>
          <p:cNvSpPr txBox="true"/>
          <p:nvPr/>
        </p:nvSpPr>
        <p:spPr>
          <a:xfrm rot="0">
            <a:off x="1028700" y="2444820"/>
            <a:ext cx="16230600" cy="9239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WHAT ARE THE 3 HABITATS SHOWN BELOW?</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028700" y="1658432"/>
            <a:ext cx="4798345" cy="4552769"/>
          </a:xfrm>
          <a:custGeom>
            <a:avLst/>
            <a:gdLst/>
            <a:ahLst/>
            <a:cxnLst/>
            <a:rect r="r" b="b" t="t" l="l"/>
            <a:pathLst>
              <a:path h="4552769" w="4798345">
                <a:moveTo>
                  <a:pt x="0" y="0"/>
                </a:moveTo>
                <a:lnTo>
                  <a:pt x="4798345" y="0"/>
                </a:lnTo>
                <a:lnTo>
                  <a:pt x="4798345" y="4552769"/>
                </a:lnTo>
                <a:lnTo>
                  <a:pt x="0" y="4552769"/>
                </a:lnTo>
                <a:lnTo>
                  <a:pt x="0" y="0"/>
                </a:lnTo>
                <a:close/>
              </a:path>
            </a:pathLst>
          </a:custGeom>
          <a:blipFill>
            <a:blip r:embed="rId3"/>
            <a:stretch>
              <a:fillRect l="0" t="-58035" r="0" b="0"/>
            </a:stretch>
          </a:blipFill>
        </p:spPr>
      </p:sp>
      <p:sp>
        <p:nvSpPr>
          <p:cNvPr name="Freeform 5" id="5"/>
          <p:cNvSpPr/>
          <p:nvPr/>
        </p:nvSpPr>
        <p:spPr>
          <a:xfrm flipH="false" flipV="false" rot="0">
            <a:off x="6236401" y="1658432"/>
            <a:ext cx="4379744" cy="4622730"/>
          </a:xfrm>
          <a:custGeom>
            <a:avLst/>
            <a:gdLst/>
            <a:ahLst/>
            <a:cxnLst/>
            <a:rect r="r" b="b" t="t" l="l"/>
            <a:pathLst>
              <a:path h="4622730" w="4379744">
                <a:moveTo>
                  <a:pt x="0" y="0"/>
                </a:moveTo>
                <a:lnTo>
                  <a:pt x="4379745" y="0"/>
                </a:lnTo>
                <a:lnTo>
                  <a:pt x="4379745" y="4622730"/>
                </a:lnTo>
                <a:lnTo>
                  <a:pt x="0" y="4622730"/>
                </a:lnTo>
                <a:lnTo>
                  <a:pt x="0" y="0"/>
                </a:lnTo>
                <a:close/>
              </a:path>
            </a:pathLst>
          </a:custGeom>
          <a:blipFill>
            <a:blip r:embed="rId4"/>
            <a:stretch>
              <a:fillRect l="-48417" t="0" r="-39223" b="0"/>
            </a:stretch>
          </a:blipFill>
        </p:spPr>
      </p:sp>
      <p:sp>
        <p:nvSpPr>
          <p:cNvPr name="Freeform 6" id="6"/>
          <p:cNvSpPr/>
          <p:nvPr/>
        </p:nvSpPr>
        <p:spPr>
          <a:xfrm flipH="false" flipV="false" rot="0">
            <a:off x="11025721" y="3305638"/>
            <a:ext cx="6368356" cy="2905562"/>
          </a:xfrm>
          <a:custGeom>
            <a:avLst/>
            <a:gdLst/>
            <a:ahLst/>
            <a:cxnLst/>
            <a:rect r="r" b="b" t="t" l="l"/>
            <a:pathLst>
              <a:path h="2905562" w="6368356">
                <a:moveTo>
                  <a:pt x="0" y="0"/>
                </a:moveTo>
                <a:lnTo>
                  <a:pt x="6368356" y="0"/>
                </a:lnTo>
                <a:lnTo>
                  <a:pt x="6368356" y="2905563"/>
                </a:lnTo>
                <a:lnTo>
                  <a:pt x="0" y="2905563"/>
                </a:lnTo>
                <a:lnTo>
                  <a:pt x="0" y="0"/>
                </a:lnTo>
                <a:close/>
              </a:path>
            </a:pathLst>
          </a:custGeom>
          <a:blipFill>
            <a:blip r:embed="rId5"/>
            <a:stretch>
              <a:fillRect l="0" t="0" r="0" b="0"/>
            </a:stretch>
          </a:blipFill>
        </p:spPr>
      </p:sp>
      <p:sp>
        <p:nvSpPr>
          <p:cNvPr name="TextBox 7" id="7"/>
          <p:cNvSpPr txBox="true"/>
          <p:nvPr/>
        </p:nvSpPr>
        <p:spPr>
          <a:xfrm rot="0">
            <a:off x="1638990" y="6668401"/>
            <a:ext cx="3577764" cy="1838325"/>
          </a:xfrm>
          <a:prstGeom prst="rect">
            <a:avLst/>
          </a:prstGeom>
        </p:spPr>
        <p:txBody>
          <a:bodyPr anchor="t" rtlCol="false" tIns="0" lIns="0" bIns="0" rIns="0">
            <a:spAutoFit/>
          </a:bodyPr>
          <a:lstStyle/>
          <a:p>
            <a:pPr algn="ctr">
              <a:lnSpc>
                <a:spcPts val="7200"/>
              </a:lnSpc>
            </a:pPr>
            <a:r>
              <a:rPr lang="en-US" b="true" sz="6000">
                <a:solidFill>
                  <a:srgbClr val="FFFFFF"/>
                </a:solidFill>
                <a:latin typeface="Manrope Bold"/>
                <a:ea typeface="Manrope Bold"/>
                <a:cs typeface="Manrope Bold"/>
                <a:sym typeface="Manrope Bold"/>
              </a:rPr>
              <a:t>KELP FOREST</a:t>
            </a:r>
          </a:p>
        </p:txBody>
      </p:sp>
      <p:sp>
        <p:nvSpPr>
          <p:cNvPr name="TextBox 8" id="8"/>
          <p:cNvSpPr txBox="true"/>
          <p:nvPr/>
        </p:nvSpPr>
        <p:spPr>
          <a:xfrm rot="0">
            <a:off x="6236401" y="6668401"/>
            <a:ext cx="4379744" cy="1838325"/>
          </a:xfrm>
          <a:prstGeom prst="rect">
            <a:avLst/>
          </a:prstGeom>
        </p:spPr>
        <p:txBody>
          <a:bodyPr anchor="t" rtlCol="false" tIns="0" lIns="0" bIns="0" rIns="0">
            <a:spAutoFit/>
          </a:bodyPr>
          <a:lstStyle/>
          <a:p>
            <a:pPr algn="ctr">
              <a:lnSpc>
                <a:spcPts val="7200"/>
              </a:lnSpc>
            </a:pPr>
            <a:r>
              <a:rPr lang="en-US" b="true" sz="6000">
                <a:solidFill>
                  <a:srgbClr val="FFFFFF"/>
                </a:solidFill>
                <a:latin typeface="Manrope Bold"/>
                <a:ea typeface="Manrope Bold"/>
                <a:cs typeface="Manrope Bold"/>
                <a:sym typeface="Manrope Bold"/>
              </a:rPr>
              <a:t>SEAGRASS MEADOW</a:t>
            </a:r>
          </a:p>
        </p:txBody>
      </p:sp>
      <p:sp>
        <p:nvSpPr>
          <p:cNvPr name="TextBox 9" id="9"/>
          <p:cNvSpPr txBox="true"/>
          <p:nvPr/>
        </p:nvSpPr>
        <p:spPr>
          <a:xfrm rot="0">
            <a:off x="12020026" y="6668401"/>
            <a:ext cx="4379744" cy="1838325"/>
          </a:xfrm>
          <a:prstGeom prst="rect">
            <a:avLst/>
          </a:prstGeom>
        </p:spPr>
        <p:txBody>
          <a:bodyPr anchor="t" rtlCol="false" tIns="0" lIns="0" bIns="0" rIns="0">
            <a:spAutoFit/>
          </a:bodyPr>
          <a:lstStyle/>
          <a:p>
            <a:pPr algn="ctr">
              <a:lnSpc>
                <a:spcPts val="7200"/>
              </a:lnSpc>
            </a:pPr>
            <a:r>
              <a:rPr lang="en-US" b="true" sz="6000">
                <a:solidFill>
                  <a:srgbClr val="FFFFFF"/>
                </a:solidFill>
                <a:latin typeface="Manrope Bold"/>
                <a:ea typeface="Manrope Bold"/>
                <a:cs typeface="Manrope Bold"/>
                <a:sym typeface="Manrope Bold"/>
              </a:rPr>
              <a:t>OYSTER REEF</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9732656" y="5143500"/>
            <a:ext cx="7241717" cy="4073466"/>
          </a:xfrm>
          <a:custGeom>
            <a:avLst/>
            <a:gdLst/>
            <a:ahLst/>
            <a:cxnLst/>
            <a:rect r="r" b="b" t="t" l="l"/>
            <a:pathLst>
              <a:path h="4073466" w="7241717">
                <a:moveTo>
                  <a:pt x="0" y="0"/>
                </a:moveTo>
                <a:lnTo>
                  <a:pt x="7241716" y="0"/>
                </a:lnTo>
                <a:lnTo>
                  <a:pt x="7241716" y="4073466"/>
                </a:lnTo>
                <a:lnTo>
                  <a:pt x="0" y="4073466"/>
                </a:lnTo>
                <a:lnTo>
                  <a:pt x="0" y="0"/>
                </a:lnTo>
                <a:close/>
              </a:path>
            </a:pathLst>
          </a:custGeom>
          <a:blipFill>
            <a:blip r:embed="rId3"/>
            <a:stretch>
              <a:fillRect l="0" t="0" r="0" b="0"/>
            </a:stretch>
          </a:blipFill>
        </p:spPr>
      </p:sp>
      <p:grpSp>
        <p:nvGrpSpPr>
          <p:cNvPr name="Group 5" id="5"/>
          <p:cNvGrpSpPr/>
          <p:nvPr/>
        </p:nvGrpSpPr>
        <p:grpSpPr>
          <a:xfrm rot="0">
            <a:off x="0" y="2240572"/>
            <a:ext cx="17596461" cy="2329064"/>
            <a:chOff x="0" y="0"/>
            <a:chExt cx="4634459" cy="613416"/>
          </a:xfrm>
        </p:grpSpPr>
        <p:sp>
          <p:nvSpPr>
            <p:cNvPr name="Freeform 6" id="6"/>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7" id="7"/>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2444820"/>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WHAT IS THE TERM FOR THE SEA DEFENCES MADE BY HUMANS?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0" y="2240572"/>
            <a:ext cx="17596461" cy="2329064"/>
            <a:chOff x="0" y="0"/>
            <a:chExt cx="4634459" cy="613416"/>
          </a:xfrm>
        </p:grpSpPr>
        <p:sp>
          <p:nvSpPr>
            <p:cNvPr name="Freeform 5" id="5"/>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6" id="6"/>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28700" y="2444820"/>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WHAT IS THE TERM FOR THE SEA DEFENCES MADE BY HUMANS?</a:t>
            </a:r>
          </a:p>
        </p:txBody>
      </p:sp>
      <p:grpSp>
        <p:nvGrpSpPr>
          <p:cNvPr name="Group 8" id="8"/>
          <p:cNvGrpSpPr/>
          <p:nvPr/>
        </p:nvGrpSpPr>
        <p:grpSpPr>
          <a:xfrm rot="-10800000">
            <a:off x="1584857" y="6532663"/>
            <a:ext cx="17596461" cy="2329064"/>
            <a:chOff x="0" y="0"/>
            <a:chExt cx="4634459" cy="613416"/>
          </a:xfrm>
        </p:grpSpPr>
        <p:sp>
          <p:nvSpPr>
            <p:cNvPr name="Freeform 9" id="9"/>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10" id="10"/>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028700" y="7127290"/>
            <a:ext cx="16230600" cy="1330309"/>
          </a:xfrm>
          <a:prstGeom prst="rect">
            <a:avLst/>
          </a:prstGeom>
        </p:spPr>
        <p:txBody>
          <a:bodyPr anchor="t" rtlCol="false" tIns="0" lIns="0" bIns="0" rIns="0">
            <a:spAutoFit/>
          </a:bodyPr>
          <a:lstStyle/>
          <a:p>
            <a:pPr algn="ctr">
              <a:lnSpc>
                <a:spcPts val="9999"/>
              </a:lnSpc>
            </a:pPr>
            <a:r>
              <a:rPr lang="en-US" b="true" sz="9999">
                <a:solidFill>
                  <a:srgbClr val="FFFFFF"/>
                </a:solidFill>
                <a:latin typeface="Manrope Bold"/>
                <a:ea typeface="Manrope Bold"/>
                <a:cs typeface="Manrope Bold"/>
                <a:sym typeface="Manrope Bold"/>
              </a:rPr>
              <a:t>HARD ENGINEERING</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7831993" y="3955440"/>
            <a:ext cx="9427307" cy="5302860"/>
          </a:xfrm>
          <a:custGeom>
            <a:avLst/>
            <a:gdLst/>
            <a:ahLst/>
            <a:cxnLst/>
            <a:rect r="r" b="b" t="t" l="l"/>
            <a:pathLst>
              <a:path h="5302860" w="9427307">
                <a:moveTo>
                  <a:pt x="0" y="0"/>
                </a:moveTo>
                <a:lnTo>
                  <a:pt x="9427307" y="0"/>
                </a:lnTo>
                <a:lnTo>
                  <a:pt x="9427307" y="5302860"/>
                </a:lnTo>
                <a:lnTo>
                  <a:pt x="0" y="5302860"/>
                </a:lnTo>
                <a:lnTo>
                  <a:pt x="0" y="0"/>
                </a:lnTo>
                <a:close/>
              </a:path>
            </a:pathLst>
          </a:custGeom>
          <a:blipFill>
            <a:blip r:embed="rId3"/>
            <a:stretch>
              <a:fillRect l="0" t="0" r="0" b="0"/>
            </a:stretch>
          </a:blipFill>
        </p:spPr>
      </p:sp>
      <p:grpSp>
        <p:nvGrpSpPr>
          <p:cNvPr name="Group 5" id="5"/>
          <p:cNvGrpSpPr/>
          <p:nvPr/>
        </p:nvGrpSpPr>
        <p:grpSpPr>
          <a:xfrm rot="0">
            <a:off x="0" y="1470725"/>
            <a:ext cx="17596461" cy="2329064"/>
            <a:chOff x="0" y="0"/>
            <a:chExt cx="4634459" cy="613416"/>
          </a:xfrm>
        </p:grpSpPr>
        <p:sp>
          <p:nvSpPr>
            <p:cNvPr name="Freeform 6" id="6"/>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7" id="7"/>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11333"/>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1 BENEFIT THAT YOU CAN GET FROM SEAGRASS.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0" y="1470725"/>
            <a:ext cx="17596461" cy="2329064"/>
            <a:chOff x="0" y="0"/>
            <a:chExt cx="4634459" cy="613416"/>
          </a:xfrm>
        </p:grpSpPr>
        <p:sp>
          <p:nvSpPr>
            <p:cNvPr name="Freeform 5" id="5"/>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6" id="6"/>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28700" y="1711333"/>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1 BENEFIT THAT YOU CAN GET FROM SEAGRASS.</a:t>
            </a:r>
          </a:p>
        </p:txBody>
      </p:sp>
      <p:grpSp>
        <p:nvGrpSpPr>
          <p:cNvPr name="Group 8" id="8"/>
          <p:cNvGrpSpPr/>
          <p:nvPr/>
        </p:nvGrpSpPr>
        <p:grpSpPr>
          <a:xfrm rot="-10800000">
            <a:off x="1028700" y="6532663"/>
            <a:ext cx="18152618" cy="3081104"/>
            <a:chOff x="0" y="0"/>
            <a:chExt cx="4780936" cy="811484"/>
          </a:xfrm>
        </p:grpSpPr>
        <p:sp>
          <p:nvSpPr>
            <p:cNvPr name="Freeform 9" id="9"/>
            <p:cNvSpPr/>
            <p:nvPr/>
          </p:nvSpPr>
          <p:spPr>
            <a:xfrm flipH="false" flipV="false" rot="0">
              <a:off x="0" y="0"/>
              <a:ext cx="4780936" cy="811484"/>
            </a:xfrm>
            <a:custGeom>
              <a:avLst/>
              <a:gdLst/>
              <a:ahLst/>
              <a:cxnLst/>
              <a:rect r="r" b="b" t="t" l="l"/>
              <a:pathLst>
                <a:path h="811484" w="4780936">
                  <a:moveTo>
                    <a:pt x="4577736" y="0"/>
                  </a:moveTo>
                  <a:lnTo>
                    <a:pt x="0" y="0"/>
                  </a:lnTo>
                  <a:lnTo>
                    <a:pt x="0" y="811484"/>
                  </a:lnTo>
                  <a:lnTo>
                    <a:pt x="4577736" y="811484"/>
                  </a:lnTo>
                  <a:lnTo>
                    <a:pt x="4780936" y="405742"/>
                  </a:lnTo>
                  <a:lnTo>
                    <a:pt x="4577736" y="0"/>
                  </a:lnTo>
                  <a:close/>
                </a:path>
              </a:pathLst>
            </a:custGeom>
            <a:solidFill>
              <a:srgbClr val="1C265C"/>
            </a:solidFill>
          </p:spPr>
        </p:sp>
        <p:sp>
          <p:nvSpPr>
            <p:cNvPr name="TextBox 10" id="10"/>
            <p:cNvSpPr txBox="true"/>
            <p:nvPr/>
          </p:nvSpPr>
          <p:spPr>
            <a:xfrm>
              <a:off x="0" y="-76200"/>
              <a:ext cx="4666636" cy="887684"/>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744928" y="7161990"/>
            <a:ext cx="16230600" cy="1917700"/>
          </a:xfrm>
          <a:prstGeom prst="rect">
            <a:avLst/>
          </a:prstGeom>
        </p:spPr>
        <p:txBody>
          <a:bodyPr anchor="t" rtlCol="false" tIns="0" lIns="0" bIns="0" rIns="0">
            <a:spAutoFit/>
          </a:bodyPr>
          <a:lstStyle/>
          <a:p>
            <a:pPr algn="ctr">
              <a:lnSpc>
                <a:spcPts val="5000"/>
              </a:lnSpc>
            </a:pPr>
            <a:r>
              <a:rPr lang="en-US" sz="5000" b="true">
                <a:solidFill>
                  <a:srgbClr val="FFFFFF"/>
                </a:solidFill>
                <a:latin typeface="Manrope Bold"/>
                <a:ea typeface="Manrope Bold"/>
                <a:cs typeface="Manrope Bold"/>
                <a:sym typeface="Manrope Bold"/>
              </a:rPr>
              <a:t>Roots stabilise soil; produces oxygen, habitat for marine life, nursery for different species, takes up nutrients in the water...</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9426177" y="3799790"/>
            <a:ext cx="7833123" cy="5880784"/>
          </a:xfrm>
          <a:custGeom>
            <a:avLst/>
            <a:gdLst/>
            <a:ahLst/>
            <a:cxnLst/>
            <a:rect r="r" b="b" t="t" l="l"/>
            <a:pathLst>
              <a:path h="5880784" w="7833123">
                <a:moveTo>
                  <a:pt x="0" y="0"/>
                </a:moveTo>
                <a:lnTo>
                  <a:pt x="7833123" y="0"/>
                </a:lnTo>
                <a:lnTo>
                  <a:pt x="7833123" y="5880784"/>
                </a:lnTo>
                <a:lnTo>
                  <a:pt x="0" y="5880784"/>
                </a:lnTo>
                <a:lnTo>
                  <a:pt x="0" y="0"/>
                </a:lnTo>
                <a:close/>
              </a:path>
            </a:pathLst>
          </a:custGeom>
          <a:blipFill>
            <a:blip r:embed="rId3"/>
            <a:stretch>
              <a:fillRect l="0" t="0" r="0" b="0"/>
            </a:stretch>
          </a:blipFill>
        </p:spPr>
      </p:sp>
      <p:grpSp>
        <p:nvGrpSpPr>
          <p:cNvPr name="Group 5" id="5"/>
          <p:cNvGrpSpPr/>
          <p:nvPr/>
        </p:nvGrpSpPr>
        <p:grpSpPr>
          <a:xfrm rot="0">
            <a:off x="0" y="1470725"/>
            <a:ext cx="17596461" cy="2329064"/>
            <a:chOff x="0" y="0"/>
            <a:chExt cx="4634459" cy="613416"/>
          </a:xfrm>
        </p:grpSpPr>
        <p:sp>
          <p:nvSpPr>
            <p:cNvPr name="Freeform 6" id="6"/>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7" id="7"/>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11333"/>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1 BENEFIT THAT YOU CAN GET FROM OYSTERS.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0" y="1470725"/>
            <a:ext cx="17596461" cy="2329064"/>
            <a:chOff x="0" y="0"/>
            <a:chExt cx="4634459" cy="613416"/>
          </a:xfrm>
        </p:grpSpPr>
        <p:sp>
          <p:nvSpPr>
            <p:cNvPr name="Freeform 5" id="5"/>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6" id="6"/>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28700" y="1711333"/>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1 BENEFIT THAT YOU CAN GET FROM OYSTERS.</a:t>
            </a:r>
          </a:p>
        </p:txBody>
      </p:sp>
      <p:grpSp>
        <p:nvGrpSpPr>
          <p:cNvPr name="Group 8" id="8"/>
          <p:cNvGrpSpPr/>
          <p:nvPr/>
        </p:nvGrpSpPr>
        <p:grpSpPr>
          <a:xfrm rot="-10800000">
            <a:off x="419906" y="6532663"/>
            <a:ext cx="18761412" cy="3081104"/>
            <a:chOff x="0" y="0"/>
            <a:chExt cx="4941277" cy="811484"/>
          </a:xfrm>
        </p:grpSpPr>
        <p:sp>
          <p:nvSpPr>
            <p:cNvPr name="Freeform 9" id="9"/>
            <p:cNvSpPr/>
            <p:nvPr/>
          </p:nvSpPr>
          <p:spPr>
            <a:xfrm flipH="false" flipV="false" rot="0">
              <a:off x="0" y="0"/>
              <a:ext cx="4941277" cy="811484"/>
            </a:xfrm>
            <a:custGeom>
              <a:avLst/>
              <a:gdLst/>
              <a:ahLst/>
              <a:cxnLst/>
              <a:rect r="r" b="b" t="t" l="l"/>
              <a:pathLst>
                <a:path h="811484" w="4941277">
                  <a:moveTo>
                    <a:pt x="4738077" y="0"/>
                  </a:moveTo>
                  <a:lnTo>
                    <a:pt x="0" y="0"/>
                  </a:lnTo>
                  <a:lnTo>
                    <a:pt x="0" y="811484"/>
                  </a:lnTo>
                  <a:lnTo>
                    <a:pt x="4738077" y="811484"/>
                  </a:lnTo>
                  <a:lnTo>
                    <a:pt x="4941277" y="405742"/>
                  </a:lnTo>
                  <a:lnTo>
                    <a:pt x="4738077" y="0"/>
                  </a:lnTo>
                  <a:close/>
                </a:path>
              </a:pathLst>
            </a:custGeom>
            <a:solidFill>
              <a:srgbClr val="1C265C"/>
            </a:solidFill>
          </p:spPr>
        </p:sp>
        <p:sp>
          <p:nvSpPr>
            <p:cNvPr name="TextBox 10" id="10"/>
            <p:cNvSpPr txBox="true"/>
            <p:nvPr/>
          </p:nvSpPr>
          <p:spPr>
            <a:xfrm>
              <a:off x="0" y="-76200"/>
              <a:ext cx="4826977" cy="887684"/>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028700" y="6711950"/>
            <a:ext cx="16230600" cy="2546350"/>
          </a:xfrm>
          <a:prstGeom prst="rect">
            <a:avLst/>
          </a:prstGeom>
        </p:spPr>
        <p:txBody>
          <a:bodyPr anchor="t" rtlCol="false" tIns="0" lIns="0" bIns="0" rIns="0">
            <a:spAutoFit/>
          </a:bodyPr>
          <a:lstStyle/>
          <a:p>
            <a:pPr algn="ctr">
              <a:lnSpc>
                <a:spcPts val="5000"/>
              </a:lnSpc>
            </a:pPr>
            <a:r>
              <a:rPr lang="en-US" sz="5000" b="true">
                <a:solidFill>
                  <a:srgbClr val="FFFFFF"/>
                </a:solidFill>
                <a:latin typeface="Manrope Bold"/>
                <a:ea typeface="Manrope Bold"/>
                <a:cs typeface="Manrope Bold"/>
                <a:sym typeface="Manrope Bold"/>
              </a:rPr>
              <a:t>Oysters filter water; cleans pollutants from water, habitat for marine life, nursery for different species, takes up nutrients in the water, source of food for marine life...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8690289" y="3549658"/>
            <a:ext cx="8569011" cy="5708642"/>
          </a:xfrm>
          <a:custGeom>
            <a:avLst/>
            <a:gdLst/>
            <a:ahLst/>
            <a:cxnLst/>
            <a:rect r="r" b="b" t="t" l="l"/>
            <a:pathLst>
              <a:path h="5708642" w="8569011">
                <a:moveTo>
                  <a:pt x="0" y="0"/>
                </a:moveTo>
                <a:lnTo>
                  <a:pt x="8569011" y="0"/>
                </a:lnTo>
                <a:lnTo>
                  <a:pt x="8569011" y="5708642"/>
                </a:lnTo>
                <a:lnTo>
                  <a:pt x="0" y="5708642"/>
                </a:lnTo>
                <a:lnTo>
                  <a:pt x="0" y="0"/>
                </a:lnTo>
                <a:close/>
              </a:path>
            </a:pathLst>
          </a:custGeom>
          <a:blipFill>
            <a:blip r:embed="rId3"/>
            <a:stretch>
              <a:fillRect l="0" t="0" r="0" b="0"/>
            </a:stretch>
          </a:blipFill>
        </p:spPr>
      </p:sp>
      <p:grpSp>
        <p:nvGrpSpPr>
          <p:cNvPr name="Group 5" id="5"/>
          <p:cNvGrpSpPr/>
          <p:nvPr/>
        </p:nvGrpSpPr>
        <p:grpSpPr>
          <a:xfrm rot="0">
            <a:off x="0" y="1470725"/>
            <a:ext cx="17596461" cy="2329064"/>
            <a:chOff x="0" y="0"/>
            <a:chExt cx="4634459" cy="613416"/>
          </a:xfrm>
        </p:grpSpPr>
        <p:sp>
          <p:nvSpPr>
            <p:cNvPr name="Freeform 6" id="6"/>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7" id="7"/>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711333"/>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1 BENEFIT THAT YOU CAN GET FROM KELP.</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275462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WHAT IS STRONGER SHORES?</a:t>
            </a:r>
          </a:p>
        </p:txBody>
      </p:sp>
      <p:sp>
        <p:nvSpPr>
          <p:cNvPr name="TextBox 5" id="5"/>
          <p:cNvSpPr txBox="true"/>
          <p:nvPr/>
        </p:nvSpPr>
        <p:spPr>
          <a:xfrm rot="0">
            <a:off x="1028700" y="4956174"/>
            <a:ext cx="7217333" cy="430212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Stronger Shores is a scientific project that is exploring the benefits of kelp, seagrass and oysters - from protecting our coasts from erosion to providing habitats for marine life, and everything in between...</a:t>
            </a:r>
          </a:p>
        </p:txBody>
      </p:sp>
      <p:grpSp>
        <p:nvGrpSpPr>
          <p:cNvPr name="Group 6" id="6"/>
          <p:cNvGrpSpPr/>
          <p:nvPr/>
        </p:nvGrpSpPr>
        <p:grpSpPr>
          <a:xfrm rot="0">
            <a:off x="10269592" y="1203799"/>
            <a:ext cx="6989708" cy="8054501"/>
            <a:chOff x="0" y="0"/>
            <a:chExt cx="536185" cy="617865"/>
          </a:xfrm>
        </p:grpSpPr>
        <p:sp>
          <p:nvSpPr>
            <p:cNvPr name="Freeform 7" id="7"/>
            <p:cNvSpPr/>
            <p:nvPr/>
          </p:nvSpPr>
          <p:spPr>
            <a:xfrm flipH="false" flipV="false" rot="0">
              <a:off x="0" y="0"/>
              <a:ext cx="536185" cy="617865"/>
            </a:xfrm>
            <a:custGeom>
              <a:avLst/>
              <a:gdLst/>
              <a:ahLst/>
              <a:cxnLst/>
              <a:rect r="r" b="b" t="t" l="l"/>
              <a:pathLst>
                <a:path h="617865" w="536185">
                  <a:moveTo>
                    <a:pt x="0" y="0"/>
                  </a:moveTo>
                  <a:lnTo>
                    <a:pt x="536185" y="0"/>
                  </a:lnTo>
                  <a:lnTo>
                    <a:pt x="536185" y="617865"/>
                  </a:lnTo>
                  <a:lnTo>
                    <a:pt x="0" y="617865"/>
                  </a:lnTo>
                  <a:close/>
                </a:path>
              </a:pathLst>
            </a:custGeom>
            <a:blipFill>
              <a:blip r:embed="rId3"/>
              <a:stretch>
                <a:fillRect l="-36317" t="0" r="-36317" b="0"/>
              </a:stretch>
            </a:blipFill>
          </p:spPr>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0">
            <a:off x="0" y="1470725"/>
            <a:ext cx="17596461" cy="2329064"/>
            <a:chOff x="0" y="0"/>
            <a:chExt cx="4634459" cy="613416"/>
          </a:xfrm>
        </p:grpSpPr>
        <p:sp>
          <p:nvSpPr>
            <p:cNvPr name="Freeform 5" id="5"/>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6" id="6"/>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28700" y="1711333"/>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NAME 1 BENEFIT THAT YOU CAN GET FROM KELP.</a:t>
            </a:r>
          </a:p>
        </p:txBody>
      </p:sp>
      <p:grpSp>
        <p:nvGrpSpPr>
          <p:cNvPr name="Group 8" id="8"/>
          <p:cNvGrpSpPr/>
          <p:nvPr/>
        </p:nvGrpSpPr>
        <p:grpSpPr>
          <a:xfrm rot="-10800000">
            <a:off x="419906" y="6532663"/>
            <a:ext cx="18761412" cy="3081104"/>
            <a:chOff x="0" y="0"/>
            <a:chExt cx="4941277" cy="811484"/>
          </a:xfrm>
        </p:grpSpPr>
        <p:sp>
          <p:nvSpPr>
            <p:cNvPr name="Freeform 9" id="9"/>
            <p:cNvSpPr/>
            <p:nvPr/>
          </p:nvSpPr>
          <p:spPr>
            <a:xfrm flipH="false" flipV="false" rot="0">
              <a:off x="0" y="0"/>
              <a:ext cx="4941277" cy="811484"/>
            </a:xfrm>
            <a:custGeom>
              <a:avLst/>
              <a:gdLst/>
              <a:ahLst/>
              <a:cxnLst/>
              <a:rect r="r" b="b" t="t" l="l"/>
              <a:pathLst>
                <a:path h="811484" w="4941277">
                  <a:moveTo>
                    <a:pt x="4738077" y="0"/>
                  </a:moveTo>
                  <a:lnTo>
                    <a:pt x="0" y="0"/>
                  </a:lnTo>
                  <a:lnTo>
                    <a:pt x="0" y="811484"/>
                  </a:lnTo>
                  <a:lnTo>
                    <a:pt x="4738077" y="811484"/>
                  </a:lnTo>
                  <a:lnTo>
                    <a:pt x="4941277" y="405742"/>
                  </a:lnTo>
                  <a:lnTo>
                    <a:pt x="4738077" y="0"/>
                  </a:lnTo>
                  <a:close/>
                </a:path>
              </a:pathLst>
            </a:custGeom>
            <a:solidFill>
              <a:srgbClr val="1C265C"/>
            </a:solidFill>
          </p:spPr>
        </p:sp>
        <p:sp>
          <p:nvSpPr>
            <p:cNvPr name="TextBox 10" id="10"/>
            <p:cNvSpPr txBox="true"/>
            <p:nvPr/>
          </p:nvSpPr>
          <p:spPr>
            <a:xfrm>
              <a:off x="0" y="-76200"/>
              <a:ext cx="4826977" cy="887684"/>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028700" y="6711950"/>
            <a:ext cx="16230600" cy="2546350"/>
          </a:xfrm>
          <a:prstGeom prst="rect">
            <a:avLst/>
          </a:prstGeom>
        </p:spPr>
        <p:txBody>
          <a:bodyPr anchor="t" rtlCol="false" tIns="0" lIns="0" bIns="0" rIns="0">
            <a:spAutoFit/>
          </a:bodyPr>
          <a:lstStyle/>
          <a:p>
            <a:pPr algn="ctr">
              <a:lnSpc>
                <a:spcPts val="5000"/>
              </a:lnSpc>
            </a:pPr>
            <a:r>
              <a:rPr lang="en-US" sz="5000" b="true">
                <a:solidFill>
                  <a:srgbClr val="FFFFFF"/>
                </a:solidFill>
                <a:latin typeface="Manrope Bold"/>
                <a:ea typeface="Manrope Bold"/>
                <a:cs typeface="Manrope Bold"/>
                <a:sym typeface="Manrope Bold"/>
              </a:rPr>
              <a:t>Can be used for many products from food to fertiliser or even bioplastic, produces oxygen, habitat for marine life, nursery for different species, takes up nutrients in the water...</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5624463" y="4571450"/>
            <a:ext cx="7039074" cy="4686850"/>
          </a:xfrm>
          <a:custGeom>
            <a:avLst/>
            <a:gdLst/>
            <a:ahLst/>
            <a:cxnLst/>
            <a:rect r="r" b="b" t="t" l="l"/>
            <a:pathLst>
              <a:path h="4686850" w="7039074">
                <a:moveTo>
                  <a:pt x="0" y="0"/>
                </a:moveTo>
                <a:lnTo>
                  <a:pt x="7039074" y="0"/>
                </a:lnTo>
                <a:lnTo>
                  <a:pt x="7039074" y="4686850"/>
                </a:lnTo>
                <a:lnTo>
                  <a:pt x="0" y="4686850"/>
                </a:lnTo>
                <a:lnTo>
                  <a:pt x="0" y="0"/>
                </a:lnTo>
                <a:close/>
              </a:path>
            </a:pathLst>
          </a:custGeom>
          <a:blipFill>
            <a:blip r:embed="rId3"/>
            <a:stretch>
              <a:fillRect l="0" t="0" r="0" b="0"/>
            </a:stretch>
          </a:blipFill>
        </p:spPr>
      </p:sp>
      <p:grpSp>
        <p:nvGrpSpPr>
          <p:cNvPr name="Group 5" id="5"/>
          <p:cNvGrpSpPr/>
          <p:nvPr/>
        </p:nvGrpSpPr>
        <p:grpSpPr>
          <a:xfrm rot="0">
            <a:off x="0" y="1470725"/>
            <a:ext cx="17596461" cy="2329064"/>
            <a:chOff x="0" y="0"/>
            <a:chExt cx="4634459" cy="613416"/>
          </a:xfrm>
        </p:grpSpPr>
        <p:sp>
          <p:nvSpPr>
            <p:cNvPr name="Freeform 6" id="6"/>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7" id="7"/>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28700" y="1849392"/>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WHAT IS THE TERM FOR THE SEA DEFENCES PROVIDED BY NATURE?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grpSp>
        <p:nvGrpSpPr>
          <p:cNvPr name="Group 4" id="4"/>
          <p:cNvGrpSpPr/>
          <p:nvPr/>
        </p:nvGrpSpPr>
        <p:grpSpPr>
          <a:xfrm rot="-10800000">
            <a:off x="419906" y="6532663"/>
            <a:ext cx="18761412" cy="2329064"/>
            <a:chOff x="0" y="0"/>
            <a:chExt cx="4941277" cy="613416"/>
          </a:xfrm>
        </p:grpSpPr>
        <p:sp>
          <p:nvSpPr>
            <p:cNvPr name="Freeform 5" id="5"/>
            <p:cNvSpPr/>
            <p:nvPr/>
          </p:nvSpPr>
          <p:spPr>
            <a:xfrm flipH="false" flipV="false" rot="0">
              <a:off x="0" y="0"/>
              <a:ext cx="4941277" cy="613416"/>
            </a:xfrm>
            <a:custGeom>
              <a:avLst/>
              <a:gdLst/>
              <a:ahLst/>
              <a:cxnLst/>
              <a:rect r="r" b="b" t="t" l="l"/>
              <a:pathLst>
                <a:path h="613416" w="4941277">
                  <a:moveTo>
                    <a:pt x="4738077" y="0"/>
                  </a:moveTo>
                  <a:lnTo>
                    <a:pt x="0" y="0"/>
                  </a:lnTo>
                  <a:lnTo>
                    <a:pt x="0" y="613416"/>
                  </a:lnTo>
                  <a:lnTo>
                    <a:pt x="4738077" y="613416"/>
                  </a:lnTo>
                  <a:lnTo>
                    <a:pt x="4941277" y="306708"/>
                  </a:lnTo>
                  <a:lnTo>
                    <a:pt x="4738077" y="0"/>
                  </a:lnTo>
                  <a:close/>
                </a:path>
              </a:pathLst>
            </a:custGeom>
            <a:solidFill>
              <a:srgbClr val="1C265C"/>
            </a:solidFill>
          </p:spPr>
        </p:sp>
        <p:sp>
          <p:nvSpPr>
            <p:cNvPr name="TextBox 6" id="6"/>
            <p:cNvSpPr txBox="true"/>
            <p:nvPr/>
          </p:nvSpPr>
          <p:spPr>
            <a:xfrm>
              <a:off x="0" y="-76200"/>
              <a:ext cx="4826977" cy="689616"/>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028700" y="7127290"/>
            <a:ext cx="16230600" cy="1330309"/>
          </a:xfrm>
          <a:prstGeom prst="rect">
            <a:avLst/>
          </a:prstGeom>
        </p:spPr>
        <p:txBody>
          <a:bodyPr anchor="t" rtlCol="false" tIns="0" lIns="0" bIns="0" rIns="0">
            <a:spAutoFit/>
          </a:bodyPr>
          <a:lstStyle/>
          <a:p>
            <a:pPr algn="ctr">
              <a:lnSpc>
                <a:spcPts val="9999"/>
              </a:lnSpc>
            </a:pPr>
            <a:r>
              <a:rPr lang="en-US" b="true" sz="9999">
                <a:solidFill>
                  <a:srgbClr val="FFFFFF"/>
                </a:solidFill>
                <a:latin typeface="Manrope Bold"/>
                <a:ea typeface="Manrope Bold"/>
                <a:cs typeface="Manrope Bold"/>
                <a:sym typeface="Manrope Bold"/>
              </a:rPr>
              <a:t>SOFT ENGINEERING</a:t>
            </a:r>
          </a:p>
        </p:txBody>
      </p:sp>
      <p:grpSp>
        <p:nvGrpSpPr>
          <p:cNvPr name="Group 8" id="8"/>
          <p:cNvGrpSpPr/>
          <p:nvPr/>
        </p:nvGrpSpPr>
        <p:grpSpPr>
          <a:xfrm rot="0">
            <a:off x="0" y="1470725"/>
            <a:ext cx="17596461" cy="2329064"/>
            <a:chOff x="0" y="0"/>
            <a:chExt cx="4634459" cy="613416"/>
          </a:xfrm>
        </p:grpSpPr>
        <p:sp>
          <p:nvSpPr>
            <p:cNvPr name="Freeform 9" id="9"/>
            <p:cNvSpPr/>
            <p:nvPr/>
          </p:nvSpPr>
          <p:spPr>
            <a:xfrm flipH="false" flipV="false" rot="0">
              <a:off x="0" y="0"/>
              <a:ext cx="4634459" cy="613416"/>
            </a:xfrm>
            <a:custGeom>
              <a:avLst/>
              <a:gdLst/>
              <a:ahLst/>
              <a:cxnLst/>
              <a:rect r="r" b="b" t="t" l="l"/>
              <a:pathLst>
                <a:path h="613416" w="4634459">
                  <a:moveTo>
                    <a:pt x="4431259" y="0"/>
                  </a:moveTo>
                  <a:lnTo>
                    <a:pt x="0" y="0"/>
                  </a:lnTo>
                  <a:lnTo>
                    <a:pt x="0" y="613416"/>
                  </a:lnTo>
                  <a:lnTo>
                    <a:pt x="4431259" y="613416"/>
                  </a:lnTo>
                  <a:lnTo>
                    <a:pt x="4634459" y="306708"/>
                  </a:lnTo>
                  <a:lnTo>
                    <a:pt x="4431259" y="0"/>
                  </a:lnTo>
                  <a:close/>
                </a:path>
              </a:pathLst>
            </a:custGeom>
            <a:solidFill>
              <a:srgbClr val="1C265C"/>
            </a:solidFill>
          </p:spPr>
        </p:sp>
        <p:sp>
          <p:nvSpPr>
            <p:cNvPr name="TextBox 10" id="10"/>
            <p:cNvSpPr txBox="true"/>
            <p:nvPr/>
          </p:nvSpPr>
          <p:spPr>
            <a:xfrm>
              <a:off x="0" y="-76200"/>
              <a:ext cx="4520159" cy="689616"/>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1028700" y="1711333"/>
            <a:ext cx="16230600" cy="1838325"/>
          </a:xfrm>
          <a:prstGeom prst="rect">
            <a:avLst/>
          </a:prstGeom>
        </p:spPr>
        <p:txBody>
          <a:bodyPr anchor="t" rtlCol="false" tIns="0" lIns="0" bIns="0" rIns="0">
            <a:spAutoFit/>
          </a:bodyPr>
          <a:lstStyle/>
          <a:p>
            <a:pPr algn="l">
              <a:lnSpc>
                <a:spcPts val="7200"/>
              </a:lnSpc>
            </a:pPr>
            <a:r>
              <a:rPr lang="en-US" sz="6000" b="true">
                <a:solidFill>
                  <a:srgbClr val="FFFFFF"/>
                </a:solidFill>
                <a:latin typeface="Manrope Bold"/>
                <a:ea typeface="Manrope Bold"/>
                <a:cs typeface="Manrope Bold"/>
                <a:sym typeface="Manrope Bold"/>
              </a:rPr>
              <a:t>WHAT IS THE TERM FOR THE SEA DEFENCES PROVIDED BY NATURE?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181100" y="11811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181100" y="6361922"/>
            <a:ext cx="5776198" cy="3048778"/>
          </a:xfrm>
          <a:custGeom>
            <a:avLst/>
            <a:gdLst/>
            <a:ahLst/>
            <a:cxnLst/>
            <a:rect r="r" b="b" t="t" l="l"/>
            <a:pathLst>
              <a:path h="3048778" w="5776198">
                <a:moveTo>
                  <a:pt x="0" y="0"/>
                </a:moveTo>
                <a:lnTo>
                  <a:pt x="5776198" y="0"/>
                </a:lnTo>
                <a:lnTo>
                  <a:pt x="5776198" y="3048778"/>
                </a:lnTo>
                <a:lnTo>
                  <a:pt x="0" y="3048778"/>
                </a:lnTo>
                <a:lnTo>
                  <a:pt x="0" y="0"/>
                </a:lnTo>
                <a:close/>
              </a:path>
            </a:pathLst>
          </a:custGeom>
          <a:blipFill>
            <a:blip r:embed="rId3"/>
            <a:stretch>
              <a:fillRect l="0" t="0" r="0" b="0"/>
            </a:stretch>
          </a:blipFill>
        </p:spPr>
      </p:sp>
      <p:sp>
        <p:nvSpPr>
          <p:cNvPr name="Freeform 5" id="5"/>
          <p:cNvSpPr/>
          <p:nvPr/>
        </p:nvSpPr>
        <p:spPr>
          <a:xfrm flipH="false" flipV="false" rot="0">
            <a:off x="1181100" y="4101344"/>
            <a:ext cx="7317988" cy="1942829"/>
          </a:xfrm>
          <a:custGeom>
            <a:avLst/>
            <a:gdLst/>
            <a:ahLst/>
            <a:cxnLst/>
            <a:rect r="r" b="b" t="t" l="l"/>
            <a:pathLst>
              <a:path h="1942829" w="7317988">
                <a:moveTo>
                  <a:pt x="0" y="0"/>
                </a:moveTo>
                <a:lnTo>
                  <a:pt x="7317988" y="0"/>
                </a:lnTo>
                <a:lnTo>
                  <a:pt x="7317988" y="1942829"/>
                </a:lnTo>
                <a:lnTo>
                  <a:pt x="0" y="1942829"/>
                </a:lnTo>
                <a:lnTo>
                  <a:pt x="0" y="0"/>
                </a:lnTo>
                <a:close/>
              </a:path>
            </a:pathLst>
          </a:custGeom>
          <a:blipFill>
            <a:blip r:embed="rId4"/>
            <a:stretch>
              <a:fillRect l="0" t="0" r="0" b="0"/>
            </a:stretch>
          </a:blipFill>
        </p:spPr>
      </p:sp>
      <p:pic>
        <p:nvPicPr>
          <p:cNvPr name="Picture 6" id="6"/>
          <p:cNvPicPr>
            <a:picLocks noChangeAspect="true"/>
          </p:cNvPicPr>
          <p:nvPr/>
        </p:nvPicPr>
        <p:blipFill>
          <a:blip r:embed="rId5"/>
          <a:stretch>
            <a:fillRect/>
          </a:stretch>
        </p:blipFill>
        <p:spPr>
          <a:xfrm rot="0">
            <a:off x="10954482" y="769620"/>
            <a:ext cx="4937760" cy="4937760"/>
          </a:xfrm>
          <a:prstGeom prst="rect">
            <a:avLst/>
          </a:prstGeom>
        </p:spPr>
      </p:pic>
      <p:grpSp>
        <p:nvGrpSpPr>
          <p:cNvPr name="Group 7" id="7"/>
          <p:cNvGrpSpPr/>
          <p:nvPr/>
        </p:nvGrpSpPr>
        <p:grpSpPr>
          <a:xfrm rot="-10800000">
            <a:off x="8499088" y="6044173"/>
            <a:ext cx="10682230" cy="3927708"/>
            <a:chOff x="0" y="0"/>
            <a:chExt cx="2813427" cy="1034458"/>
          </a:xfrm>
        </p:grpSpPr>
        <p:sp>
          <p:nvSpPr>
            <p:cNvPr name="Freeform 8" id="8"/>
            <p:cNvSpPr/>
            <p:nvPr/>
          </p:nvSpPr>
          <p:spPr>
            <a:xfrm flipH="false" flipV="false" rot="0">
              <a:off x="0" y="0"/>
              <a:ext cx="2813427" cy="1034458"/>
            </a:xfrm>
            <a:custGeom>
              <a:avLst/>
              <a:gdLst/>
              <a:ahLst/>
              <a:cxnLst/>
              <a:rect r="r" b="b" t="t" l="l"/>
              <a:pathLst>
                <a:path h="1034458" w="2813427">
                  <a:moveTo>
                    <a:pt x="2610227" y="0"/>
                  </a:moveTo>
                  <a:lnTo>
                    <a:pt x="0" y="0"/>
                  </a:lnTo>
                  <a:lnTo>
                    <a:pt x="0" y="1034458"/>
                  </a:lnTo>
                  <a:lnTo>
                    <a:pt x="2610227" y="1034458"/>
                  </a:lnTo>
                  <a:lnTo>
                    <a:pt x="2813427" y="517229"/>
                  </a:lnTo>
                  <a:lnTo>
                    <a:pt x="2610227" y="0"/>
                  </a:lnTo>
                  <a:close/>
                </a:path>
              </a:pathLst>
            </a:custGeom>
            <a:solidFill>
              <a:srgbClr val="1C265C"/>
            </a:solidFill>
          </p:spPr>
        </p:sp>
        <p:sp>
          <p:nvSpPr>
            <p:cNvPr name="TextBox 9" id="9"/>
            <p:cNvSpPr txBox="true"/>
            <p:nvPr/>
          </p:nvSpPr>
          <p:spPr>
            <a:xfrm>
              <a:off x="0" y="-76200"/>
              <a:ext cx="2699127" cy="1110658"/>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0110965" y="6361922"/>
            <a:ext cx="6624794" cy="3200400"/>
          </a:xfrm>
          <a:prstGeom prst="rect">
            <a:avLst/>
          </a:prstGeom>
        </p:spPr>
        <p:txBody>
          <a:bodyPr anchor="t" rtlCol="false" tIns="0" lIns="0" bIns="0" rIns="0">
            <a:spAutoFit/>
          </a:bodyPr>
          <a:lstStyle/>
          <a:p>
            <a:pPr algn="l">
              <a:lnSpc>
                <a:spcPts val="3600"/>
              </a:lnSpc>
            </a:pPr>
            <a:r>
              <a:rPr lang="en-US" sz="3000" b="true">
                <a:solidFill>
                  <a:srgbClr val="FFFFFF"/>
                </a:solidFill>
                <a:latin typeface="Manrope Bold"/>
                <a:ea typeface="Manrope Bold"/>
                <a:cs typeface="Manrope Bold"/>
                <a:sym typeface="Manrope Bold"/>
              </a:rPr>
              <a:t>To find out more about Stronger Shores follow the link in the QR code to visit our StoryMap, or go to:</a:t>
            </a:r>
          </a:p>
          <a:p>
            <a:pPr algn="l">
              <a:lnSpc>
                <a:spcPts val="3600"/>
              </a:lnSpc>
            </a:pPr>
            <a:r>
              <a:rPr lang="en-US" sz="3000" b="true">
                <a:solidFill>
                  <a:srgbClr val="FFFFFF"/>
                </a:solidFill>
                <a:latin typeface="Manrope Bold"/>
                <a:ea typeface="Manrope Bold"/>
                <a:cs typeface="Manrope Bold"/>
                <a:sym typeface="Manrope Bold"/>
              </a:rPr>
              <a:t> https://storymaps.arcgis.com/stories/7da0c07ee3d245c9b273c6538bf0e1db</a:t>
            </a:r>
          </a:p>
        </p:txBody>
      </p:sp>
      <p:sp>
        <p:nvSpPr>
          <p:cNvPr name="Freeform 11" id="11"/>
          <p:cNvSpPr/>
          <p:nvPr/>
        </p:nvSpPr>
        <p:spPr>
          <a:xfrm flipH="false" flipV="false" rot="0">
            <a:off x="1028700" y="1627698"/>
            <a:ext cx="4476089" cy="2006921"/>
          </a:xfrm>
          <a:custGeom>
            <a:avLst/>
            <a:gdLst/>
            <a:ahLst/>
            <a:cxnLst/>
            <a:rect r="r" b="b" t="t" l="l"/>
            <a:pathLst>
              <a:path h="2006921" w="4476089">
                <a:moveTo>
                  <a:pt x="0" y="0"/>
                </a:moveTo>
                <a:lnTo>
                  <a:pt x="4476089" y="0"/>
                </a:lnTo>
                <a:lnTo>
                  <a:pt x="4476089" y="2006921"/>
                </a:lnTo>
                <a:lnTo>
                  <a:pt x="0" y="2006921"/>
                </a:lnTo>
                <a:lnTo>
                  <a:pt x="0" y="0"/>
                </a:lnTo>
                <a:close/>
              </a:path>
            </a:pathLst>
          </a:custGeom>
          <a:blipFill>
            <a:blip r:embed="rId6"/>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THE SPECIES</a:t>
            </a:r>
          </a:p>
        </p:txBody>
      </p:sp>
      <p:sp>
        <p:nvSpPr>
          <p:cNvPr name="TextBox 5" id="5"/>
          <p:cNvSpPr txBox="true"/>
          <p:nvPr/>
        </p:nvSpPr>
        <p:spPr>
          <a:xfrm rot="0">
            <a:off x="1028700" y="3335920"/>
            <a:ext cx="5776198" cy="182562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SEAGRASS</a:t>
            </a:r>
          </a:p>
          <a:p>
            <a:pPr algn="l">
              <a:lnSpc>
                <a:spcPts val="4899"/>
              </a:lnSpc>
            </a:pPr>
            <a:r>
              <a:rPr lang="en-US" sz="3499">
                <a:solidFill>
                  <a:srgbClr val="FFFFFF"/>
                </a:solidFill>
                <a:latin typeface="Manrope Light"/>
                <a:ea typeface="Manrope Light"/>
                <a:cs typeface="Manrope Light"/>
                <a:sym typeface="Manrope Light"/>
              </a:rPr>
              <a:t>OYSTERS</a:t>
            </a:r>
          </a:p>
          <a:p>
            <a:pPr algn="l">
              <a:lnSpc>
                <a:spcPts val="4899"/>
              </a:lnSpc>
            </a:pPr>
            <a:r>
              <a:rPr lang="en-US" sz="3499">
                <a:solidFill>
                  <a:srgbClr val="FFFFFF"/>
                </a:solidFill>
                <a:latin typeface="Manrope Light"/>
                <a:ea typeface="Manrope Light"/>
                <a:cs typeface="Manrope Light"/>
                <a:sym typeface="Manrope Light"/>
              </a:rPr>
              <a:t>KELP</a:t>
            </a:r>
          </a:p>
        </p:txBody>
      </p:sp>
      <p:grpSp>
        <p:nvGrpSpPr>
          <p:cNvPr name="Group 6" id="6"/>
          <p:cNvGrpSpPr/>
          <p:nvPr/>
        </p:nvGrpSpPr>
        <p:grpSpPr>
          <a:xfrm rot="0">
            <a:off x="14473379" y="1028700"/>
            <a:ext cx="3460903" cy="8180194"/>
            <a:chOff x="0" y="0"/>
            <a:chExt cx="536185" cy="1267326"/>
          </a:xfrm>
        </p:grpSpPr>
        <p:sp>
          <p:nvSpPr>
            <p:cNvPr name="Freeform 7" id="7"/>
            <p:cNvSpPr/>
            <p:nvPr/>
          </p:nvSpPr>
          <p:spPr>
            <a:xfrm flipH="false" flipV="false" rot="0">
              <a:off x="0" y="0"/>
              <a:ext cx="536185" cy="1267326"/>
            </a:xfrm>
            <a:custGeom>
              <a:avLst/>
              <a:gdLst/>
              <a:ahLst/>
              <a:cxnLst/>
              <a:rect r="r" b="b" t="t" l="l"/>
              <a:pathLst>
                <a:path h="1267326" w="536185">
                  <a:moveTo>
                    <a:pt x="0" y="0"/>
                  </a:moveTo>
                  <a:lnTo>
                    <a:pt x="536185" y="0"/>
                  </a:lnTo>
                  <a:lnTo>
                    <a:pt x="536185" y="1267326"/>
                  </a:lnTo>
                  <a:lnTo>
                    <a:pt x="0" y="1267326"/>
                  </a:lnTo>
                  <a:close/>
                </a:path>
              </a:pathLst>
            </a:custGeom>
            <a:blipFill>
              <a:blip r:embed="rId3"/>
              <a:stretch>
                <a:fillRect l="-196068" t="0" r="-59117" b="0"/>
              </a:stretch>
            </a:blipFill>
          </p:spPr>
        </p:sp>
      </p:grpSp>
      <p:grpSp>
        <p:nvGrpSpPr>
          <p:cNvPr name="Group 8" id="8"/>
          <p:cNvGrpSpPr/>
          <p:nvPr/>
        </p:nvGrpSpPr>
        <p:grpSpPr>
          <a:xfrm rot="0">
            <a:off x="10764825" y="1047750"/>
            <a:ext cx="3460903" cy="8210550"/>
            <a:chOff x="0" y="0"/>
            <a:chExt cx="536185" cy="1272029"/>
          </a:xfrm>
        </p:grpSpPr>
        <p:sp>
          <p:nvSpPr>
            <p:cNvPr name="Freeform 9" id="9"/>
            <p:cNvSpPr/>
            <p:nvPr/>
          </p:nvSpPr>
          <p:spPr>
            <a:xfrm flipH="false" flipV="false" rot="0">
              <a:off x="0" y="0"/>
              <a:ext cx="536185" cy="1272029"/>
            </a:xfrm>
            <a:custGeom>
              <a:avLst/>
              <a:gdLst/>
              <a:ahLst/>
              <a:cxnLst/>
              <a:rect r="r" b="b" t="t" l="l"/>
              <a:pathLst>
                <a:path h="1272029" w="536185">
                  <a:moveTo>
                    <a:pt x="0" y="0"/>
                  </a:moveTo>
                  <a:lnTo>
                    <a:pt x="536185" y="0"/>
                  </a:lnTo>
                  <a:lnTo>
                    <a:pt x="536185" y="1272029"/>
                  </a:lnTo>
                  <a:lnTo>
                    <a:pt x="0" y="1272029"/>
                  </a:lnTo>
                  <a:close/>
                </a:path>
              </a:pathLst>
            </a:custGeom>
            <a:blipFill>
              <a:blip r:embed="rId4"/>
              <a:stretch>
                <a:fillRect l="-148397" t="0" r="-178008" b="0"/>
              </a:stretch>
            </a:blipFill>
          </p:spPr>
        </p:sp>
      </p:grpSp>
      <p:grpSp>
        <p:nvGrpSpPr>
          <p:cNvPr name="Group 10" id="10"/>
          <p:cNvGrpSpPr/>
          <p:nvPr/>
        </p:nvGrpSpPr>
        <p:grpSpPr>
          <a:xfrm rot="0">
            <a:off x="7056272" y="1047750"/>
            <a:ext cx="3460903" cy="8210550"/>
            <a:chOff x="0" y="0"/>
            <a:chExt cx="536185" cy="1272029"/>
          </a:xfrm>
        </p:grpSpPr>
        <p:sp>
          <p:nvSpPr>
            <p:cNvPr name="Freeform 11" id="11"/>
            <p:cNvSpPr/>
            <p:nvPr/>
          </p:nvSpPr>
          <p:spPr>
            <a:xfrm flipH="false" flipV="false" rot="-5400000">
              <a:off x="-367922" y="367922"/>
              <a:ext cx="1272029" cy="536185"/>
            </a:xfrm>
            <a:custGeom>
              <a:avLst/>
              <a:gdLst/>
              <a:ahLst/>
              <a:cxnLst/>
              <a:rect r="r" b="b" t="t" l="l"/>
              <a:pathLst>
                <a:path h="536185" w="1272029">
                  <a:moveTo>
                    <a:pt x="1272029" y="0"/>
                  </a:moveTo>
                  <a:lnTo>
                    <a:pt x="1272029" y="536185"/>
                  </a:lnTo>
                  <a:lnTo>
                    <a:pt x="0" y="536185"/>
                  </a:lnTo>
                  <a:lnTo>
                    <a:pt x="0" y="0"/>
                  </a:lnTo>
                  <a:close/>
                </a:path>
              </a:pathLst>
            </a:custGeom>
            <a:blipFill>
              <a:blip r:embed="rId5"/>
              <a:stretch>
                <a:fillRect l="-54200" t="-58583" r="-23793" b="-78654"/>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KELP</a:t>
            </a:r>
          </a:p>
        </p:txBody>
      </p:sp>
      <p:sp>
        <p:nvSpPr>
          <p:cNvPr name="TextBox 5" id="5"/>
          <p:cNvSpPr txBox="true"/>
          <p:nvPr/>
        </p:nvSpPr>
        <p:spPr>
          <a:xfrm rot="0">
            <a:off x="1028700" y="2479674"/>
            <a:ext cx="7664328" cy="6778626"/>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Kelp is not in fact an animal or a plant, but an algae, a different ‘kingdom’ much like mushrooms are ‘fungi’!</a:t>
            </a:r>
          </a:p>
          <a:p>
            <a:pPr algn="l">
              <a:lnSpc>
                <a:spcPts val="4899"/>
              </a:lnSpc>
            </a:pPr>
          </a:p>
          <a:p>
            <a:pPr algn="l">
              <a:lnSpc>
                <a:spcPts val="4899"/>
              </a:lnSpc>
            </a:pPr>
            <a:r>
              <a:rPr lang="en-US" sz="3499">
                <a:solidFill>
                  <a:srgbClr val="FFFFFF"/>
                </a:solidFill>
                <a:latin typeface="Manrope"/>
                <a:ea typeface="Manrope"/>
                <a:cs typeface="Manrope"/>
                <a:sym typeface="Manrope"/>
              </a:rPr>
              <a:t>Kelp is actually edible and is considered a very environmentally friendly crop to grow. It doesn’t need fresh water or fertiliser, as it gets everything it needs—water and nutrients—from the surrounding seawater.</a:t>
            </a:r>
          </a:p>
        </p:txBody>
      </p:sp>
      <p:grpSp>
        <p:nvGrpSpPr>
          <p:cNvPr name="Group 6" id="6"/>
          <p:cNvGrpSpPr/>
          <p:nvPr/>
        </p:nvGrpSpPr>
        <p:grpSpPr>
          <a:xfrm rot="0">
            <a:off x="9144000" y="1028700"/>
            <a:ext cx="8790282" cy="8180194"/>
            <a:chOff x="0" y="0"/>
            <a:chExt cx="1361845" cy="1267326"/>
          </a:xfrm>
        </p:grpSpPr>
        <p:sp>
          <p:nvSpPr>
            <p:cNvPr name="Freeform 7" id="7"/>
            <p:cNvSpPr/>
            <p:nvPr/>
          </p:nvSpPr>
          <p:spPr>
            <a:xfrm flipH="false" flipV="false" rot="0">
              <a:off x="0" y="0"/>
              <a:ext cx="1361845" cy="1267326"/>
            </a:xfrm>
            <a:custGeom>
              <a:avLst/>
              <a:gdLst/>
              <a:ahLst/>
              <a:cxnLst/>
              <a:rect r="r" b="b" t="t" l="l"/>
              <a:pathLst>
                <a:path h="1267326" w="1361845">
                  <a:moveTo>
                    <a:pt x="0" y="0"/>
                  </a:moveTo>
                  <a:lnTo>
                    <a:pt x="1361845" y="0"/>
                  </a:lnTo>
                  <a:lnTo>
                    <a:pt x="1361845" y="1267326"/>
                  </a:lnTo>
                  <a:lnTo>
                    <a:pt x="0" y="1267326"/>
                  </a:lnTo>
                  <a:close/>
                </a:path>
              </a:pathLst>
            </a:custGeom>
            <a:blipFill>
              <a:blip r:embed="rId3"/>
              <a:stretch>
                <a:fillRect l="-62753" t="-8191" r="0" b="-8191"/>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9296139" y="732044"/>
            <a:ext cx="3417209" cy="6081427"/>
          </a:xfrm>
          <a:custGeom>
            <a:avLst/>
            <a:gdLst/>
            <a:ahLst/>
            <a:cxnLst/>
            <a:rect r="r" b="b" t="t" l="l"/>
            <a:pathLst>
              <a:path h="6081427" w="3417209">
                <a:moveTo>
                  <a:pt x="0" y="0"/>
                </a:moveTo>
                <a:lnTo>
                  <a:pt x="3417209" y="0"/>
                </a:lnTo>
                <a:lnTo>
                  <a:pt x="3417209" y="6081427"/>
                </a:lnTo>
                <a:lnTo>
                  <a:pt x="0" y="6081427"/>
                </a:lnTo>
                <a:lnTo>
                  <a:pt x="0" y="0"/>
                </a:lnTo>
                <a:close/>
              </a:path>
            </a:pathLst>
          </a:custGeom>
          <a:blipFill>
            <a:blip r:embed="rId3"/>
            <a:stretch>
              <a:fillRect l="-9284" t="0" r="-9284" b="0"/>
            </a:stretch>
          </a:blipFill>
        </p:spPr>
      </p:sp>
      <p:sp>
        <p:nvSpPr>
          <p:cNvPr name="Freeform 5" id="5"/>
          <p:cNvSpPr/>
          <p:nvPr/>
        </p:nvSpPr>
        <p:spPr>
          <a:xfrm flipH="false" flipV="false" rot="0">
            <a:off x="12890173" y="732044"/>
            <a:ext cx="4369127" cy="2910931"/>
          </a:xfrm>
          <a:custGeom>
            <a:avLst/>
            <a:gdLst/>
            <a:ahLst/>
            <a:cxnLst/>
            <a:rect r="r" b="b" t="t" l="l"/>
            <a:pathLst>
              <a:path h="2910931" w="4369127">
                <a:moveTo>
                  <a:pt x="0" y="0"/>
                </a:moveTo>
                <a:lnTo>
                  <a:pt x="4369127" y="0"/>
                </a:lnTo>
                <a:lnTo>
                  <a:pt x="4369127" y="2910930"/>
                </a:lnTo>
                <a:lnTo>
                  <a:pt x="0" y="2910930"/>
                </a:lnTo>
                <a:lnTo>
                  <a:pt x="0" y="0"/>
                </a:lnTo>
                <a:close/>
              </a:path>
            </a:pathLst>
          </a:custGeom>
          <a:blipFill>
            <a:blip r:embed="rId4"/>
            <a:stretch>
              <a:fillRect l="0" t="0" r="0" b="0"/>
            </a:stretch>
          </a:blipFill>
        </p:spPr>
      </p:sp>
      <p:sp>
        <p:nvSpPr>
          <p:cNvPr name="Freeform 6" id="6"/>
          <p:cNvSpPr/>
          <p:nvPr/>
        </p:nvSpPr>
        <p:spPr>
          <a:xfrm flipH="false" flipV="false" rot="0">
            <a:off x="12890173" y="3772757"/>
            <a:ext cx="4369127" cy="2910931"/>
          </a:xfrm>
          <a:custGeom>
            <a:avLst/>
            <a:gdLst/>
            <a:ahLst/>
            <a:cxnLst/>
            <a:rect r="r" b="b" t="t" l="l"/>
            <a:pathLst>
              <a:path h="2910931" w="4369127">
                <a:moveTo>
                  <a:pt x="0" y="0"/>
                </a:moveTo>
                <a:lnTo>
                  <a:pt x="4369127" y="0"/>
                </a:lnTo>
                <a:lnTo>
                  <a:pt x="4369127" y="2910931"/>
                </a:lnTo>
                <a:lnTo>
                  <a:pt x="0" y="2910931"/>
                </a:lnTo>
                <a:lnTo>
                  <a:pt x="0" y="0"/>
                </a:lnTo>
                <a:close/>
              </a:path>
            </a:pathLst>
          </a:custGeom>
          <a:blipFill>
            <a:blip r:embed="rId5"/>
            <a:stretch>
              <a:fillRect l="0" t="0" r="0" b="0"/>
            </a:stretch>
          </a:blipFill>
        </p:spPr>
      </p:sp>
      <p:sp>
        <p:nvSpPr>
          <p:cNvPr name="Freeform 7" id="7"/>
          <p:cNvSpPr/>
          <p:nvPr/>
        </p:nvSpPr>
        <p:spPr>
          <a:xfrm flipH="false" flipV="false" rot="0">
            <a:off x="9296139" y="6946821"/>
            <a:ext cx="7963161" cy="2791857"/>
          </a:xfrm>
          <a:custGeom>
            <a:avLst/>
            <a:gdLst/>
            <a:ahLst/>
            <a:cxnLst/>
            <a:rect r="r" b="b" t="t" l="l"/>
            <a:pathLst>
              <a:path h="2791857" w="7963161">
                <a:moveTo>
                  <a:pt x="0" y="0"/>
                </a:moveTo>
                <a:lnTo>
                  <a:pt x="7963161" y="0"/>
                </a:lnTo>
                <a:lnTo>
                  <a:pt x="7963161" y="2791857"/>
                </a:lnTo>
                <a:lnTo>
                  <a:pt x="0" y="2791857"/>
                </a:lnTo>
                <a:lnTo>
                  <a:pt x="0" y="0"/>
                </a:lnTo>
                <a:close/>
              </a:path>
            </a:pathLst>
          </a:custGeom>
          <a:blipFill>
            <a:blip r:embed="rId6"/>
            <a:stretch>
              <a:fillRect l="0" t="-66350" r="0" b="-23682"/>
            </a:stretch>
          </a:blipFill>
        </p:spPr>
      </p:sp>
      <p:sp>
        <p:nvSpPr>
          <p:cNvPr name="TextBox 8" id="8"/>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KELP</a:t>
            </a:r>
          </a:p>
        </p:txBody>
      </p:sp>
      <p:sp>
        <p:nvSpPr>
          <p:cNvPr name="TextBox 9" id="9"/>
          <p:cNvSpPr txBox="true"/>
          <p:nvPr/>
        </p:nvSpPr>
        <p:spPr>
          <a:xfrm rot="0">
            <a:off x="1028700" y="3049394"/>
            <a:ext cx="6576829" cy="3683001"/>
          </a:xfrm>
          <a:prstGeom prst="rect">
            <a:avLst/>
          </a:prstGeom>
        </p:spPr>
        <p:txBody>
          <a:bodyPr anchor="t" rtlCol="false" tIns="0" lIns="0" bIns="0" rIns="0">
            <a:spAutoFit/>
          </a:bodyPr>
          <a:lstStyle/>
          <a:p>
            <a:pPr algn="l">
              <a:lnSpc>
                <a:spcPts val="4899"/>
              </a:lnSpc>
            </a:pPr>
            <a:r>
              <a:rPr lang="en-US" sz="3499">
                <a:solidFill>
                  <a:srgbClr val="FFFFFF"/>
                </a:solidFill>
                <a:latin typeface="Manrope"/>
                <a:ea typeface="Manrope"/>
                <a:cs typeface="Manrope"/>
                <a:sym typeface="Manrope"/>
              </a:rPr>
              <a:t>There are many types of seaweed. Kelp is the term given to describe any of the larger brown seaweeds that grow in cool waters (such as those around the UK).</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Freeform 4" id="4"/>
          <p:cNvSpPr/>
          <p:nvPr/>
        </p:nvSpPr>
        <p:spPr>
          <a:xfrm flipH="false" flipV="false" rot="0">
            <a:off x="10245777" y="1028700"/>
            <a:ext cx="7013523" cy="8229600"/>
          </a:xfrm>
          <a:custGeom>
            <a:avLst/>
            <a:gdLst/>
            <a:ahLst/>
            <a:cxnLst/>
            <a:rect r="r" b="b" t="t" l="l"/>
            <a:pathLst>
              <a:path h="8229600" w="7013523">
                <a:moveTo>
                  <a:pt x="0" y="0"/>
                </a:moveTo>
                <a:lnTo>
                  <a:pt x="7013523" y="0"/>
                </a:lnTo>
                <a:lnTo>
                  <a:pt x="7013523" y="8229600"/>
                </a:lnTo>
                <a:lnTo>
                  <a:pt x="0" y="8229600"/>
                </a:lnTo>
                <a:lnTo>
                  <a:pt x="0" y="0"/>
                </a:lnTo>
                <a:close/>
              </a:path>
            </a:pathLst>
          </a:custGeom>
          <a:blipFill>
            <a:blip r:embed="rId3"/>
            <a:stretch>
              <a:fillRect l="-12945" t="0" r="-63173" b="0"/>
            </a:stretch>
          </a:blipFill>
        </p:spPr>
      </p:sp>
      <p:sp>
        <p:nvSpPr>
          <p:cNvPr name="TextBox 5" id="5"/>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KELP</a:t>
            </a:r>
          </a:p>
        </p:txBody>
      </p:sp>
      <p:sp>
        <p:nvSpPr>
          <p:cNvPr name="TextBox 6" id="6"/>
          <p:cNvSpPr txBox="true"/>
          <p:nvPr/>
        </p:nvSpPr>
        <p:spPr>
          <a:xfrm rot="0">
            <a:off x="1028700" y="3098799"/>
            <a:ext cx="9217077" cy="615950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Why is kelp not a plant?</a:t>
            </a:r>
          </a:p>
          <a:p>
            <a:pPr algn="l">
              <a:lnSpc>
                <a:spcPts val="4899"/>
              </a:lnSpc>
            </a:pPr>
          </a:p>
          <a:p>
            <a:pPr algn="l" marL="755644" indent="-377822" lvl="1">
              <a:lnSpc>
                <a:spcPts val="4899"/>
              </a:lnSpc>
              <a:buAutoNum type="arabicPeriod" startAt="1"/>
            </a:pPr>
            <a:r>
              <a:rPr lang="en-US" sz="3499">
                <a:solidFill>
                  <a:srgbClr val="FFFFFF"/>
                </a:solidFill>
                <a:latin typeface="Manrope Light"/>
                <a:ea typeface="Manrope Light"/>
                <a:cs typeface="Manrope Light"/>
                <a:sym typeface="Manrope Light"/>
              </a:rPr>
              <a:t>Roots vs Holdfast: </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Plants have roots to take up nutrients and water from the soil. Kelp have a holdfast, this attaches them to the rocks that they grow on, however, the kelp is submerged in water, and so the whole structure can take up nutrients and water!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KELP</a:t>
            </a:r>
          </a:p>
        </p:txBody>
      </p:sp>
      <p:sp>
        <p:nvSpPr>
          <p:cNvPr name="TextBox 5" id="5"/>
          <p:cNvSpPr txBox="true"/>
          <p:nvPr/>
        </p:nvSpPr>
        <p:spPr>
          <a:xfrm rot="0">
            <a:off x="1028700" y="3098799"/>
            <a:ext cx="9217077" cy="5540376"/>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Why is kelp not a plant?</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2. Stem vs. stipe </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Plant stems have internal parts that are designed to carry the nutrients and water from the roots to the leaves. The stipe, what looks like the kelp stem, is there to provide support to hold up the kelp’s ‘blades’.</a:t>
            </a:r>
          </a:p>
        </p:txBody>
      </p:sp>
      <p:sp>
        <p:nvSpPr>
          <p:cNvPr name="Freeform 6" id="6"/>
          <p:cNvSpPr/>
          <p:nvPr/>
        </p:nvSpPr>
        <p:spPr>
          <a:xfrm flipH="false" flipV="true" rot="-5400000">
            <a:off x="9868415" y="1867415"/>
            <a:ext cx="8229600" cy="6552169"/>
          </a:xfrm>
          <a:custGeom>
            <a:avLst/>
            <a:gdLst/>
            <a:ahLst/>
            <a:cxnLst/>
            <a:rect r="r" b="b" t="t" l="l"/>
            <a:pathLst>
              <a:path h="6552169" w="8229600">
                <a:moveTo>
                  <a:pt x="0" y="6552170"/>
                </a:moveTo>
                <a:lnTo>
                  <a:pt x="8229600" y="6552170"/>
                </a:lnTo>
                <a:lnTo>
                  <a:pt x="8229600" y="0"/>
                </a:lnTo>
                <a:lnTo>
                  <a:pt x="0" y="0"/>
                </a:lnTo>
                <a:lnTo>
                  <a:pt x="0" y="6552170"/>
                </a:lnTo>
                <a:close/>
              </a:path>
            </a:pathLst>
          </a:custGeom>
          <a:blipFill>
            <a:blip r:embed="rId3"/>
            <a:stretch>
              <a:fillRect l="-25441" t="-25601" r="-24652"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9083"/>
          </a:xfrm>
          <a:custGeom>
            <a:avLst/>
            <a:gdLst/>
            <a:ahLst/>
            <a:cxnLst/>
            <a:rect r="r" b="b" t="t" l="l"/>
            <a:pathLst>
              <a:path h="10289083" w="18288000">
                <a:moveTo>
                  <a:pt x="0" y="0"/>
                </a:moveTo>
                <a:lnTo>
                  <a:pt x="18288000" y="0"/>
                </a:lnTo>
                <a:lnTo>
                  <a:pt x="18288000" y="10289083"/>
                </a:lnTo>
                <a:lnTo>
                  <a:pt x="0" y="10289083"/>
                </a:lnTo>
                <a:lnTo>
                  <a:pt x="0" y="0"/>
                </a:lnTo>
                <a:close/>
              </a:path>
            </a:pathLst>
          </a:custGeom>
          <a:blipFill>
            <a:blip r:embed="rId2"/>
            <a:stretch>
              <a:fillRect l="0" t="0" r="0" b="0"/>
            </a:stretch>
          </a:blipFill>
        </p:spPr>
      </p:sp>
      <p:sp>
        <p:nvSpPr>
          <p:cNvPr name="AutoShape 3" id="3"/>
          <p:cNvSpPr/>
          <p:nvPr/>
        </p:nvSpPr>
        <p:spPr>
          <a:xfrm flipV="true">
            <a:off x="1028700" y="1028700"/>
            <a:ext cx="5776198" cy="19050"/>
          </a:xfrm>
          <a:prstGeom prst="line">
            <a:avLst/>
          </a:prstGeom>
          <a:ln cap="flat" w="285750">
            <a:solidFill>
              <a:srgbClr val="FFFFFF"/>
            </a:solidFill>
            <a:prstDash val="solid"/>
            <a:headEnd type="none" len="sm" w="sm"/>
            <a:tailEnd type="none" len="sm" w="sm"/>
          </a:ln>
        </p:spPr>
      </p:sp>
      <p:sp>
        <p:nvSpPr>
          <p:cNvPr name="TextBox 4" id="4"/>
          <p:cNvSpPr txBox="true"/>
          <p:nvPr/>
        </p:nvSpPr>
        <p:spPr>
          <a:xfrm rot="0">
            <a:off x="1028700" y="1346674"/>
            <a:ext cx="5776198" cy="944879"/>
          </a:xfrm>
          <a:prstGeom prst="rect">
            <a:avLst/>
          </a:prstGeom>
        </p:spPr>
        <p:txBody>
          <a:bodyPr anchor="t" rtlCol="false" tIns="0" lIns="0" bIns="0" rIns="0">
            <a:spAutoFit/>
          </a:bodyPr>
          <a:lstStyle/>
          <a:p>
            <a:pPr algn="l">
              <a:lnSpc>
                <a:spcPts val="7199"/>
              </a:lnSpc>
            </a:pPr>
            <a:r>
              <a:rPr lang="en-US" sz="7199" b="true">
                <a:solidFill>
                  <a:srgbClr val="FFFFFF"/>
                </a:solidFill>
                <a:latin typeface="Manrope Bold"/>
                <a:ea typeface="Manrope Bold"/>
                <a:cs typeface="Manrope Bold"/>
                <a:sym typeface="Manrope Bold"/>
              </a:rPr>
              <a:t>KELP</a:t>
            </a:r>
          </a:p>
        </p:txBody>
      </p:sp>
      <p:sp>
        <p:nvSpPr>
          <p:cNvPr name="TextBox 5" id="5"/>
          <p:cNvSpPr txBox="true"/>
          <p:nvPr/>
        </p:nvSpPr>
        <p:spPr>
          <a:xfrm rot="0">
            <a:off x="1028700" y="3098799"/>
            <a:ext cx="9217077" cy="4921251"/>
          </a:xfrm>
          <a:prstGeom prst="rect">
            <a:avLst/>
          </a:prstGeom>
        </p:spPr>
        <p:txBody>
          <a:bodyPr anchor="t" rtlCol="false" tIns="0" lIns="0" bIns="0" rIns="0">
            <a:spAutoFit/>
          </a:bodyPr>
          <a:lstStyle/>
          <a:p>
            <a:pPr algn="l">
              <a:lnSpc>
                <a:spcPts val="4899"/>
              </a:lnSpc>
            </a:pPr>
            <a:r>
              <a:rPr lang="en-US" sz="3499">
                <a:solidFill>
                  <a:srgbClr val="FFFFFF"/>
                </a:solidFill>
                <a:latin typeface="Manrope Light"/>
                <a:ea typeface="Manrope Light"/>
                <a:cs typeface="Manrope Light"/>
                <a:sym typeface="Manrope Light"/>
              </a:rPr>
              <a:t>Why is kelp not a plant?</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3. Leaves vs. Blades </a:t>
            </a:r>
          </a:p>
          <a:p>
            <a:pPr algn="l">
              <a:lnSpc>
                <a:spcPts val="4899"/>
              </a:lnSpc>
            </a:pPr>
          </a:p>
          <a:p>
            <a:pPr algn="l">
              <a:lnSpc>
                <a:spcPts val="4899"/>
              </a:lnSpc>
            </a:pPr>
            <a:r>
              <a:rPr lang="en-US" sz="3499">
                <a:solidFill>
                  <a:srgbClr val="FFFFFF"/>
                </a:solidFill>
                <a:latin typeface="Manrope Light"/>
                <a:ea typeface="Manrope Light"/>
                <a:cs typeface="Manrope Light"/>
                <a:sym typeface="Manrope Light"/>
              </a:rPr>
              <a:t>What looks to some like leaves on the kelp, is in fact known as blades, with these designed to take up nutrients from the water, as well as to capture sunlight to photosynthesise.</a:t>
            </a:r>
          </a:p>
        </p:txBody>
      </p:sp>
      <p:sp>
        <p:nvSpPr>
          <p:cNvPr name="Freeform 6" id="6"/>
          <p:cNvSpPr/>
          <p:nvPr/>
        </p:nvSpPr>
        <p:spPr>
          <a:xfrm flipH="false" flipV="false" rot="-5400000">
            <a:off x="9868415" y="1867415"/>
            <a:ext cx="8229600" cy="6552169"/>
          </a:xfrm>
          <a:custGeom>
            <a:avLst/>
            <a:gdLst/>
            <a:ahLst/>
            <a:cxnLst/>
            <a:rect r="r" b="b" t="t" l="l"/>
            <a:pathLst>
              <a:path h="6552169" w="8229600">
                <a:moveTo>
                  <a:pt x="0" y="0"/>
                </a:moveTo>
                <a:lnTo>
                  <a:pt x="8229600" y="0"/>
                </a:lnTo>
                <a:lnTo>
                  <a:pt x="8229600" y="6552170"/>
                </a:lnTo>
                <a:lnTo>
                  <a:pt x="0" y="6552170"/>
                </a:lnTo>
                <a:lnTo>
                  <a:pt x="0" y="0"/>
                </a:lnTo>
                <a:close/>
              </a:path>
            </a:pathLst>
          </a:custGeom>
          <a:blipFill>
            <a:blip r:embed="rId3"/>
            <a:stretch>
              <a:fillRect l="-10150" t="0" r="-1015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DAGXHwUkn18</dc:identifier>
  <dcterms:modified xsi:type="dcterms:W3CDTF">2011-08-01T06:04:30Z</dcterms:modified>
  <cp:revision>1</cp:revision>
  <dc:title>Coastal Defences KS2</dc:title>
</cp:coreProperties>
</file>