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8.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Manrope" panose="020B0604020202020204" charset="0"/>
      <p:regular r:id="rId21"/>
    </p:embeddedFont>
    <p:embeddedFont>
      <p:font typeface="Calibri" panose="020F0502020204030204" pitchFamily="34" charset="0"/>
      <p:regular r:id="rId22"/>
      <p:bold r:id="rId23"/>
      <p:italic r:id="rId24"/>
      <p:boldItalic r:id="rId25"/>
    </p:embeddedFont>
    <p:embeddedFont>
      <p:font typeface="Manrope Light" panose="020B0604020202020204" charset="0"/>
      <p:regular r:id="rId26"/>
    </p:embeddedFont>
    <p:embeddedFont>
      <p:font typeface="Manrope Bold"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65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18.12.2024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grpSp>
        <p:nvGrpSpPr>
          <p:cNvPr id="4" name="Group 4"/>
          <p:cNvGrpSpPr/>
          <p:nvPr/>
        </p:nvGrpSpPr>
        <p:grpSpPr>
          <a:xfrm>
            <a:off x="8619313" y="1028700"/>
            <a:ext cx="8639987" cy="8229600"/>
            <a:chOff x="0" y="0"/>
            <a:chExt cx="1338560" cy="1274980"/>
          </a:xfrm>
        </p:grpSpPr>
        <p:sp>
          <p:nvSpPr>
            <p:cNvPr id="5" name="Freeform 5"/>
            <p:cNvSpPr/>
            <p:nvPr/>
          </p:nvSpPr>
          <p:spPr>
            <a:xfrm>
              <a:off x="0" y="0"/>
              <a:ext cx="1338560" cy="1274980"/>
            </a:xfrm>
            <a:custGeom>
              <a:avLst/>
              <a:gdLst/>
              <a:ahLst/>
              <a:cxnLst/>
              <a:rect l="l" t="t" r="r" b="b"/>
              <a:pathLst>
                <a:path w="1338560" h="1274980">
                  <a:moveTo>
                    <a:pt x="0" y="0"/>
                  </a:moveTo>
                  <a:lnTo>
                    <a:pt x="1338560" y="0"/>
                  </a:lnTo>
                  <a:lnTo>
                    <a:pt x="1338560" y="1274980"/>
                  </a:lnTo>
                  <a:lnTo>
                    <a:pt x="0" y="1274980"/>
                  </a:lnTo>
                  <a:close/>
                </a:path>
              </a:pathLst>
            </a:custGeom>
            <a:blipFill>
              <a:blip r:embed="rId3"/>
              <a:stretch>
                <a:fillRect l="-21482" r="-21482"/>
              </a:stretch>
            </a:blipFill>
          </p:spPr>
        </p:sp>
      </p:grpSp>
      <p:sp>
        <p:nvSpPr>
          <p:cNvPr id="6" name="Freeform 6"/>
          <p:cNvSpPr/>
          <p:nvPr/>
        </p:nvSpPr>
        <p:spPr>
          <a:xfrm>
            <a:off x="1028700" y="7432480"/>
            <a:ext cx="6877257" cy="1825820"/>
          </a:xfrm>
          <a:custGeom>
            <a:avLst/>
            <a:gdLst/>
            <a:ahLst/>
            <a:cxnLst/>
            <a:rect l="l" t="t" r="r" b="b"/>
            <a:pathLst>
              <a:path w="6877257" h="1825820">
                <a:moveTo>
                  <a:pt x="0" y="0"/>
                </a:moveTo>
                <a:lnTo>
                  <a:pt x="6877257" y="0"/>
                </a:lnTo>
                <a:lnTo>
                  <a:pt x="6877257" y="1825820"/>
                </a:lnTo>
                <a:lnTo>
                  <a:pt x="0" y="1825820"/>
                </a:lnTo>
                <a:lnTo>
                  <a:pt x="0" y="0"/>
                </a:lnTo>
                <a:close/>
              </a:path>
            </a:pathLst>
          </a:custGeom>
          <a:blipFill>
            <a:blip r:embed="rId4"/>
            <a:stretch>
              <a:fillRect/>
            </a:stretch>
          </a:blipFill>
        </p:spPr>
      </p:sp>
      <p:sp>
        <p:nvSpPr>
          <p:cNvPr id="7" name="TextBox 7"/>
          <p:cNvSpPr txBox="1"/>
          <p:nvPr/>
        </p:nvSpPr>
        <p:spPr>
          <a:xfrm>
            <a:off x="1028700" y="1346674"/>
            <a:ext cx="412328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EROSION</a:t>
            </a:r>
          </a:p>
        </p:txBody>
      </p:sp>
      <p:sp>
        <p:nvSpPr>
          <p:cNvPr id="8" name="TextBox 8"/>
          <p:cNvSpPr txBox="1"/>
          <p:nvPr/>
        </p:nvSpPr>
        <p:spPr>
          <a:xfrm>
            <a:off x="1028700" y="3506060"/>
            <a:ext cx="5776198" cy="1825626"/>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Explore the impact of climate change on our coastlines...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811530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EROSION</a:t>
            </a:r>
          </a:p>
        </p:txBody>
      </p:sp>
      <p:sp>
        <p:nvSpPr>
          <p:cNvPr id="5" name="TextBox 5"/>
          <p:cNvSpPr txBox="1"/>
          <p:nvPr/>
        </p:nvSpPr>
        <p:spPr>
          <a:xfrm>
            <a:off x="1028700" y="3098799"/>
            <a:ext cx="8792810" cy="368300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The process of erosion follows a similar pattern that repeats again and again, year after year...</a:t>
            </a:r>
          </a:p>
          <a:p>
            <a:pPr algn="l">
              <a:lnSpc>
                <a:spcPts val="4899"/>
              </a:lnSpc>
            </a:pPr>
            <a:endParaRPr lang="en-US" sz="3499">
              <a:solidFill>
                <a:srgbClr val="FFFFFF"/>
              </a:solidFill>
              <a:latin typeface="Manrope"/>
              <a:ea typeface="Manrope"/>
              <a:cs typeface="Manrope"/>
              <a:sym typeface="Manrope"/>
            </a:endParaRPr>
          </a:p>
          <a:p>
            <a:pPr algn="l">
              <a:lnSpc>
                <a:spcPts val="4899"/>
              </a:lnSpc>
            </a:pPr>
            <a:r>
              <a:rPr lang="en-US" sz="3499">
                <a:solidFill>
                  <a:srgbClr val="FFFFFF"/>
                </a:solidFill>
                <a:latin typeface="Manrope"/>
                <a:ea typeface="Manrope"/>
                <a:cs typeface="Manrope"/>
                <a:sym typeface="Manrope"/>
              </a:rPr>
              <a:t>As rocks erode we get coastal features, many of which you may recognise!</a:t>
            </a:r>
          </a:p>
        </p:txBody>
      </p:sp>
      <p:grpSp>
        <p:nvGrpSpPr>
          <p:cNvPr id="6" name="Group 6"/>
          <p:cNvGrpSpPr/>
          <p:nvPr/>
        </p:nvGrpSpPr>
        <p:grpSpPr>
          <a:xfrm>
            <a:off x="10269592" y="1028700"/>
            <a:ext cx="6989708" cy="8279604"/>
            <a:chOff x="0" y="0"/>
            <a:chExt cx="536185" cy="635133"/>
          </a:xfrm>
        </p:grpSpPr>
        <p:sp>
          <p:nvSpPr>
            <p:cNvPr id="7" name="Freeform 7"/>
            <p:cNvSpPr/>
            <p:nvPr/>
          </p:nvSpPr>
          <p:spPr>
            <a:xfrm>
              <a:off x="0" y="0"/>
              <a:ext cx="536185" cy="635133"/>
            </a:xfrm>
            <a:custGeom>
              <a:avLst/>
              <a:gdLst/>
              <a:ahLst/>
              <a:cxnLst/>
              <a:rect l="l" t="t" r="r" b="b"/>
              <a:pathLst>
                <a:path w="536185" h="635133">
                  <a:moveTo>
                    <a:pt x="0" y="0"/>
                  </a:moveTo>
                  <a:lnTo>
                    <a:pt x="536185" y="0"/>
                  </a:lnTo>
                  <a:lnTo>
                    <a:pt x="536185" y="635133"/>
                  </a:lnTo>
                  <a:lnTo>
                    <a:pt x="0" y="635133"/>
                  </a:lnTo>
                  <a:close/>
                </a:path>
              </a:pathLst>
            </a:custGeom>
            <a:blipFill>
              <a:blip r:embed="rId3"/>
              <a:stretch>
                <a:fillRect r="-110840"/>
              </a:stretch>
            </a:blip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811530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FEATURES OF EROSION</a:t>
            </a:r>
          </a:p>
        </p:txBody>
      </p:sp>
      <p:grpSp>
        <p:nvGrpSpPr>
          <p:cNvPr id="5" name="Group 5"/>
          <p:cNvGrpSpPr/>
          <p:nvPr/>
        </p:nvGrpSpPr>
        <p:grpSpPr>
          <a:xfrm>
            <a:off x="10269592" y="1028700"/>
            <a:ext cx="6989708" cy="8279604"/>
            <a:chOff x="0" y="0"/>
            <a:chExt cx="536185" cy="635133"/>
          </a:xfrm>
        </p:grpSpPr>
        <p:sp>
          <p:nvSpPr>
            <p:cNvPr id="6" name="Freeform 6"/>
            <p:cNvSpPr/>
            <p:nvPr/>
          </p:nvSpPr>
          <p:spPr>
            <a:xfrm>
              <a:off x="0" y="0"/>
              <a:ext cx="536185" cy="635133"/>
            </a:xfrm>
            <a:custGeom>
              <a:avLst/>
              <a:gdLst/>
              <a:ahLst/>
              <a:cxnLst/>
              <a:rect l="l" t="t" r="r" b="b"/>
              <a:pathLst>
                <a:path w="536185" h="635133">
                  <a:moveTo>
                    <a:pt x="0" y="0"/>
                  </a:moveTo>
                  <a:lnTo>
                    <a:pt x="536185" y="0"/>
                  </a:lnTo>
                  <a:lnTo>
                    <a:pt x="536185" y="635133"/>
                  </a:lnTo>
                  <a:lnTo>
                    <a:pt x="0" y="635133"/>
                  </a:lnTo>
                  <a:close/>
                </a:path>
              </a:pathLst>
            </a:custGeom>
            <a:blipFill>
              <a:blip r:embed="rId3"/>
              <a:stretch>
                <a:fillRect t="-19977"/>
              </a:stretch>
            </a:blipFill>
          </p:spPr>
        </p:sp>
      </p:grpSp>
      <p:sp>
        <p:nvSpPr>
          <p:cNvPr id="7" name="TextBox 7"/>
          <p:cNvSpPr txBox="1"/>
          <p:nvPr/>
        </p:nvSpPr>
        <p:spPr>
          <a:xfrm>
            <a:off x="1028700" y="3518885"/>
            <a:ext cx="8792810" cy="3063876"/>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The process starts with a crack forming in the rock...</a:t>
            </a:r>
          </a:p>
          <a:p>
            <a:pPr algn="l">
              <a:lnSpc>
                <a:spcPts val="4899"/>
              </a:lnSpc>
            </a:pPr>
            <a:endParaRPr lang="en-US" sz="3499">
              <a:solidFill>
                <a:srgbClr val="FFFFFF"/>
              </a:solidFill>
              <a:latin typeface="Manrope"/>
              <a:ea typeface="Manrope"/>
              <a:cs typeface="Manrope"/>
              <a:sym typeface="Manrope"/>
            </a:endParaRPr>
          </a:p>
          <a:p>
            <a:pPr algn="l">
              <a:lnSpc>
                <a:spcPts val="4899"/>
              </a:lnSpc>
            </a:pPr>
            <a:endParaRPr lang="en-US" sz="3499">
              <a:solidFill>
                <a:srgbClr val="FFFFFF"/>
              </a:solidFill>
              <a:latin typeface="Manrope"/>
              <a:ea typeface="Manrope"/>
              <a:cs typeface="Manrope"/>
              <a:sym typeface="Manrope"/>
            </a:endParaRPr>
          </a:p>
          <a:p>
            <a:pPr algn="l">
              <a:lnSpc>
                <a:spcPts val="4899"/>
              </a:lnSpc>
            </a:pPr>
            <a:endParaRPr lang="en-US" sz="3499">
              <a:solidFill>
                <a:srgbClr val="FFFFFF"/>
              </a:solidFill>
              <a:latin typeface="Manrope"/>
              <a:ea typeface="Manrope"/>
              <a:cs typeface="Manrope"/>
              <a:sym typeface="Manrop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811530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FEATURES OF EROSION</a:t>
            </a:r>
          </a:p>
        </p:txBody>
      </p:sp>
      <p:grpSp>
        <p:nvGrpSpPr>
          <p:cNvPr id="5" name="Group 5"/>
          <p:cNvGrpSpPr/>
          <p:nvPr/>
        </p:nvGrpSpPr>
        <p:grpSpPr>
          <a:xfrm>
            <a:off x="10269592" y="1028700"/>
            <a:ext cx="6989708" cy="8279604"/>
            <a:chOff x="0" y="0"/>
            <a:chExt cx="536185" cy="635133"/>
          </a:xfrm>
        </p:grpSpPr>
        <p:sp>
          <p:nvSpPr>
            <p:cNvPr id="6" name="Freeform 6"/>
            <p:cNvSpPr/>
            <p:nvPr/>
          </p:nvSpPr>
          <p:spPr>
            <a:xfrm>
              <a:off x="0" y="0"/>
              <a:ext cx="536185" cy="635133"/>
            </a:xfrm>
            <a:custGeom>
              <a:avLst/>
              <a:gdLst/>
              <a:ahLst/>
              <a:cxnLst/>
              <a:rect l="l" t="t" r="r" b="b"/>
              <a:pathLst>
                <a:path w="536185" h="635133">
                  <a:moveTo>
                    <a:pt x="0" y="0"/>
                  </a:moveTo>
                  <a:lnTo>
                    <a:pt x="536185" y="0"/>
                  </a:lnTo>
                  <a:lnTo>
                    <a:pt x="536185" y="635133"/>
                  </a:lnTo>
                  <a:lnTo>
                    <a:pt x="0" y="635133"/>
                  </a:lnTo>
                  <a:close/>
                </a:path>
              </a:pathLst>
            </a:custGeom>
            <a:blipFill>
              <a:blip r:embed="rId3"/>
              <a:stretch>
                <a:fillRect t="-19977"/>
              </a:stretch>
            </a:blipFill>
          </p:spPr>
        </p:sp>
      </p:grpSp>
      <p:sp>
        <p:nvSpPr>
          <p:cNvPr id="7" name="TextBox 7"/>
          <p:cNvSpPr txBox="1"/>
          <p:nvPr/>
        </p:nvSpPr>
        <p:spPr>
          <a:xfrm>
            <a:off x="1028700" y="3518885"/>
            <a:ext cx="8792810" cy="244475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The waves crashing against the crack widen it over time, until it becomes a cave!</a:t>
            </a:r>
          </a:p>
          <a:p>
            <a:pPr algn="l">
              <a:lnSpc>
                <a:spcPts val="4899"/>
              </a:lnSpc>
            </a:pPr>
            <a:endParaRPr lang="en-US" sz="3499">
              <a:solidFill>
                <a:srgbClr val="FFFFFF"/>
              </a:solidFill>
              <a:latin typeface="Manrope"/>
              <a:ea typeface="Manrope"/>
              <a:cs typeface="Manrope"/>
              <a:sym typeface="Manrope"/>
            </a:endParaRPr>
          </a:p>
          <a:p>
            <a:pPr algn="l">
              <a:lnSpc>
                <a:spcPts val="4899"/>
              </a:lnSpc>
            </a:pPr>
            <a:endParaRPr lang="en-US" sz="3499">
              <a:solidFill>
                <a:srgbClr val="FFFFFF"/>
              </a:solidFill>
              <a:latin typeface="Manrope"/>
              <a:ea typeface="Manrope"/>
              <a:cs typeface="Manrope"/>
              <a:sym typeface="Manrop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811530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FEATURES OF EROSION</a:t>
            </a:r>
          </a:p>
        </p:txBody>
      </p:sp>
      <p:grpSp>
        <p:nvGrpSpPr>
          <p:cNvPr id="5" name="Group 5"/>
          <p:cNvGrpSpPr/>
          <p:nvPr/>
        </p:nvGrpSpPr>
        <p:grpSpPr>
          <a:xfrm>
            <a:off x="10269592" y="1028700"/>
            <a:ext cx="6989708" cy="8279604"/>
            <a:chOff x="0" y="0"/>
            <a:chExt cx="536185" cy="635133"/>
          </a:xfrm>
        </p:grpSpPr>
        <p:sp>
          <p:nvSpPr>
            <p:cNvPr id="6" name="Freeform 6"/>
            <p:cNvSpPr/>
            <p:nvPr/>
          </p:nvSpPr>
          <p:spPr>
            <a:xfrm>
              <a:off x="0" y="0"/>
              <a:ext cx="536185" cy="635133"/>
            </a:xfrm>
            <a:custGeom>
              <a:avLst/>
              <a:gdLst/>
              <a:ahLst/>
              <a:cxnLst/>
              <a:rect l="l" t="t" r="r" b="b"/>
              <a:pathLst>
                <a:path w="536185" h="635133">
                  <a:moveTo>
                    <a:pt x="0" y="0"/>
                  </a:moveTo>
                  <a:lnTo>
                    <a:pt x="536185" y="0"/>
                  </a:lnTo>
                  <a:lnTo>
                    <a:pt x="536185" y="635133"/>
                  </a:lnTo>
                  <a:lnTo>
                    <a:pt x="0" y="635133"/>
                  </a:lnTo>
                  <a:close/>
                </a:path>
              </a:pathLst>
            </a:custGeom>
            <a:blipFill>
              <a:blip r:embed="rId3"/>
              <a:stretch>
                <a:fillRect t="-19977"/>
              </a:stretch>
            </a:blipFill>
          </p:spPr>
        </p:sp>
      </p:grpSp>
      <p:sp>
        <p:nvSpPr>
          <p:cNvPr id="7" name="TextBox 7"/>
          <p:cNvSpPr txBox="1"/>
          <p:nvPr/>
        </p:nvSpPr>
        <p:spPr>
          <a:xfrm>
            <a:off x="1028700" y="3518885"/>
            <a:ext cx="8792810" cy="244475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Eventually, if the cave is in a headland, the waves can erode the back of the cave and form an arch...</a:t>
            </a:r>
          </a:p>
          <a:p>
            <a:pPr algn="l">
              <a:lnSpc>
                <a:spcPts val="4899"/>
              </a:lnSpc>
            </a:pPr>
            <a:endParaRPr lang="en-US" sz="3499">
              <a:solidFill>
                <a:srgbClr val="FFFFFF"/>
              </a:solidFill>
              <a:latin typeface="Manrope"/>
              <a:ea typeface="Manrope"/>
              <a:cs typeface="Manrope"/>
              <a:sym typeface="Manrop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811530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FEATURES OF EROSION</a:t>
            </a:r>
          </a:p>
        </p:txBody>
      </p:sp>
      <p:grpSp>
        <p:nvGrpSpPr>
          <p:cNvPr id="5" name="Group 5"/>
          <p:cNvGrpSpPr/>
          <p:nvPr/>
        </p:nvGrpSpPr>
        <p:grpSpPr>
          <a:xfrm>
            <a:off x="10269592" y="1028700"/>
            <a:ext cx="6989708" cy="8279604"/>
            <a:chOff x="0" y="0"/>
            <a:chExt cx="536185" cy="635133"/>
          </a:xfrm>
        </p:grpSpPr>
        <p:sp>
          <p:nvSpPr>
            <p:cNvPr id="6" name="Freeform 6"/>
            <p:cNvSpPr/>
            <p:nvPr/>
          </p:nvSpPr>
          <p:spPr>
            <a:xfrm>
              <a:off x="0" y="0"/>
              <a:ext cx="536185" cy="635133"/>
            </a:xfrm>
            <a:custGeom>
              <a:avLst/>
              <a:gdLst/>
              <a:ahLst/>
              <a:cxnLst/>
              <a:rect l="l" t="t" r="r" b="b"/>
              <a:pathLst>
                <a:path w="536185" h="635133">
                  <a:moveTo>
                    <a:pt x="0" y="0"/>
                  </a:moveTo>
                  <a:lnTo>
                    <a:pt x="536185" y="0"/>
                  </a:lnTo>
                  <a:lnTo>
                    <a:pt x="536185" y="635133"/>
                  </a:lnTo>
                  <a:lnTo>
                    <a:pt x="0" y="635133"/>
                  </a:lnTo>
                  <a:close/>
                </a:path>
              </a:pathLst>
            </a:custGeom>
            <a:blipFill>
              <a:blip r:embed="rId3"/>
              <a:stretch>
                <a:fillRect t="-19977"/>
              </a:stretch>
            </a:blipFill>
          </p:spPr>
        </p:sp>
      </p:grpSp>
      <p:sp>
        <p:nvSpPr>
          <p:cNvPr id="7" name="TextBox 7"/>
          <p:cNvSpPr txBox="1"/>
          <p:nvPr/>
        </p:nvSpPr>
        <p:spPr>
          <a:xfrm>
            <a:off x="1028700" y="3518885"/>
            <a:ext cx="8792810" cy="120650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This arch collapses eventually, leaving a stack...</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811530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FEATURES OF EROSION</a:t>
            </a:r>
          </a:p>
        </p:txBody>
      </p:sp>
      <p:grpSp>
        <p:nvGrpSpPr>
          <p:cNvPr id="5" name="Group 5"/>
          <p:cNvGrpSpPr/>
          <p:nvPr/>
        </p:nvGrpSpPr>
        <p:grpSpPr>
          <a:xfrm>
            <a:off x="10269592" y="1028700"/>
            <a:ext cx="6989708" cy="8279604"/>
            <a:chOff x="0" y="0"/>
            <a:chExt cx="536185" cy="635133"/>
          </a:xfrm>
        </p:grpSpPr>
        <p:sp>
          <p:nvSpPr>
            <p:cNvPr id="6" name="Freeform 6"/>
            <p:cNvSpPr/>
            <p:nvPr/>
          </p:nvSpPr>
          <p:spPr>
            <a:xfrm>
              <a:off x="0" y="0"/>
              <a:ext cx="536185" cy="635133"/>
            </a:xfrm>
            <a:custGeom>
              <a:avLst/>
              <a:gdLst/>
              <a:ahLst/>
              <a:cxnLst/>
              <a:rect l="l" t="t" r="r" b="b"/>
              <a:pathLst>
                <a:path w="536185" h="635133">
                  <a:moveTo>
                    <a:pt x="0" y="0"/>
                  </a:moveTo>
                  <a:lnTo>
                    <a:pt x="536185" y="0"/>
                  </a:lnTo>
                  <a:lnTo>
                    <a:pt x="536185" y="635133"/>
                  </a:lnTo>
                  <a:lnTo>
                    <a:pt x="0" y="635133"/>
                  </a:lnTo>
                  <a:close/>
                </a:path>
              </a:pathLst>
            </a:custGeom>
            <a:blipFill>
              <a:blip r:embed="rId3"/>
              <a:stretch>
                <a:fillRect t="-19977"/>
              </a:stretch>
            </a:blipFill>
          </p:spPr>
        </p:sp>
      </p:grpSp>
      <p:sp>
        <p:nvSpPr>
          <p:cNvPr id="7" name="TextBox 7"/>
          <p:cNvSpPr txBox="1"/>
          <p:nvPr/>
        </p:nvSpPr>
        <p:spPr>
          <a:xfrm>
            <a:off x="1028700" y="3518885"/>
            <a:ext cx="8792810" cy="2444751"/>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the stack eventually collapses to a stump, and then even the stump eventually erodes to nothing, and the process starts all over again!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811530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THE PROBLEM</a:t>
            </a:r>
          </a:p>
        </p:txBody>
      </p:sp>
      <p:grpSp>
        <p:nvGrpSpPr>
          <p:cNvPr id="5" name="Group 5"/>
          <p:cNvGrpSpPr/>
          <p:nvPr/>
        </p:nvGrpSpPr>
        <p:grpSpPr>
          <a:xfrm>
            <a:off x="10269592" y="1028700"/>
            <a:ext cx="6989708" cy="8279604"/>
            <a:chOff x="0" y="0"/>
            <a:chExt cx="536185" cy="635133"/>
          </a:xfrm>
        </p:grpSpPr>
        <p:sp>
          <p:nvSpPr>
            <p:cNvPr id="6" name="Freeform 6"/>
            <p:cNvSpPr/>
            <p:nvPr/>
          </p:nvSpPr>
          <p:spPr>
            <a:xfrm>
              <a:off x="0" y="0"/>
              <a:ext cx="536185" cy="635133"/>
            </a:xfrm>
            <a:custGeom>
              <a:avLst/>
              <a:gdLst/>
              <a:ahLst/>
              <a:cxnLst/>
              <a:rect l="l" t="t" r="r" b="b"/>
              <a:pathLst>
                <a:path w="536185" h="635133">
                  <a:moveTo>
                    <a:pt x="0" y="0"/>
                  </a:moveTo>
                  <a:lnTo>
                    <a:pt x="536185" y="0"/>
                  </a:lnTo>
                  <a:lnTo>
                    <a:pt x="536185" y="635133"/>
                  </a:lnTo>
                  <a:lnTo>
                    <a:pt x="0" y="635133"/>
                  </a:lnTo>
                  <a:close/>
                </a:path>
              </a:pathLst>
            </a:custGeom>
            <a:blipFill>
              <a:blip r:embed="rId3"/>
              <a:stretch>
                <a:fillRect r="-78798"/>
              </a:stretch>
            </a:blipFill>
          </p:spPr>
        </p:sp>
      </p:grpSp>
      <p:sp>
        <p:nvSpPr>
          <p:cNvPr id="7" name="TextBox 7"/>
          <p:cNvSpPr txBox="1"/>
          <p:nvPr/>
        </p:nvSpPr>
        <p:spPr>
          <a:xfrm>
            <a:off x="1028700" y="3518885"/>
            <a:ext cx="8792810" cy="3683001"/>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Because climate change is causing bigger storms, and our sea level is rising, our coasts are eroding faster, and as we have a lot of businesses, homes and roads along the coast, amongst other things, that is a big problem!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811530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THE SOLUTION</a:t>
            </a:r>
          </a:p>
        </p:txBody>
      </p:sp>
      <p:grpSp>
        <p:nvGrpSpPr>
          <p:cNvPr id="5" name="Group 5"/>
          <p:cNvGrpSpPr/>
          <p:nvPr/>
        </p:nvGrpSpPr>
        <p:grpSpPr>
          <a:xfrm>
            <a:off x="10269592" y="1028700"/>
            <a:ext cx="6989708" cy="8279604"/>
            <a:chOff x="0" y="0"/>
            <a:chExt cx="536185" cy="635133"/>
          </a:xfrm>
        </p:grpSpPr>
        <p:sp>
          <p:nvSpPr>
            <p:cNvPr id="6" name="Freeform 6"/>
            <p:cNvSpPr/>
            <p:nvPr/>
          </p:nvSpPr>
          <p:spPr>
            <a:xfrm>
              <a:off x="0" y="0"/>
              <a:ext cx="536185" cy="635133"/>
            </a:xfrm>
            <a:custGeom>
              <a:avLst/>
              <a:gdLst/>
              <a:ahLst/>
              <a:cxnLst/>
              <a:rect l="l" t="t" r="r" b="b"/>
              <a:pathLst>
                <a:path w="536185" h="635133">
                  <a:moveTo>
                    <a:pt x="0" y="0"/>
                  </a:moveTo>
                  <a:lnTo>
                    <a:pt x="536185" y="0"/>
                  </a:lnTo>
                  <a:lnTo>
                    <a:pt x="536185" y="635133"/>
                  </a:lnTo>
                  <a:lnTo>
                    <a:pt x="0" y="635133"/>
                  </a:lnTo>
                  <a:close/>
                </a:path>
              </a:pathLst>
            </a:custGeom>
            <a:blipFill>
              <a:blip r:embed="rId3"/>
              <a:stretch>
                <a:fillRect l="-74981" r="-35859"/>
              </a:stretch>
            </a:blipFill>
          </p:spPr>
        </p:sp>
      </p:grpSp>
      <p:sp>
        <p:nvSpPr>
          <p:cNvPr id="7" name="TextBox 7"/>
          <p:cNvSpPr txBox="1"/>
          <p:nvPr/>
        </p:nvSpPr>
        <p:spPr>
          <a:xfrm>
            <a:off x="1028700" y="2708719"/>
            <a:ext cx="8792810" cy="6159501"/>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There are a few ways we can slow down erosion thankfully! We can:</a:t>
            </a:r>
          </a:p>
          <a:p>
            <a:pPr algn="l">
              <a:lnSpc>
                <a:spcPts val="4899"/>
              </a:lnSpc>
            </a:pPr>
            <a:endParaRPr lang="en-US" sz="3499">
              <a:solidFill>
                <a:srgbClr val="FFFFFF"/>
              </a:solidFill>
              <a:latin typeface="Manrope Light"/>
              <a:ea typeface="Manrope Light"/>
              <a:cs typeface="Manrope Light"/>
              <a:sym typeface="Manrope Light"/>
            </a:endParaRP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Build sea defences like sea walls (this is called hard engineering)</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Rebuild things away from the coast (like moving roads backwards inland)</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Use nature to help reduce wave energy before they reach the shore (this is called soft engineering)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3"/>
            <a:stretch>
              <a:fillRect/>
            </a:stretch>
          </a:blipFill>
        </p:spPr>
      </p:sp>
      <p:sp>
        <p:nvSpPr>
          <p:cNvPr id="3" name="AutoShape 3"/>
          <p:cNvSpPr/>
          <p:nvPr/>
        </p:nvSpPr>
        <p:spPr>
          <a:xfrm flipV="1">
            <a:off x="1029171" y="1171574"/>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9029700" y="10287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4"/>
            <a:stretch>
              <a:fillRect/>
            </a:stretch>
          </a:blipFill>
        </p:spPr>
      </p:sp>
      <p:sp>
        <p:nvSpPr>
          <p:cNvPr id="5" name="Freeform 5"/>
          <p:cNvSpPr/>
          <p:nvPr/>
        </p:nvSpPr>
        <p:spPr>
          <a:xfrm>
            <a:off x="1029171" y="7749747"/>
            <a:ext cx="3442335" cy="1508553"/>
          </a:xfrm>
          <a:custGeom>
            <a:avLst/>
            <a:gdLst/>
            <a:ahLst/>
            <a:cxnLst/>
            <a:rect l="l" t="t" r="r" b="b"/>
            <a:pathLst>
              <a:path w="3442335" h="1508553">
                <a:moveTo>
                  <a:pt x="0" y="0"/>
                </a:moveTo>
                <a:lnTo>
                  <a:pt x="3442335" y="0"/>
                </a:lnTo>
                <a:lnTo>
                  <a:pt x="3442335" y="1508553"/>
                </a:lnTo>
                <a:lnTo>
                  <a:pt x="0" y="1508553"/>
                </a:lnTo>
                <a:lnTo>
                  <a:pt x="0" y="0"/>
                </a:lnTo>
                <a:close/>
              </a:path>
            </a:pathLst>
          </a:custGeom>
          <a:blipFill>
            <a:blip r:embed="rId5"/>
            <a:stretch>
              <a:fillRect/>
            </a:stretch>
          </a:blipFill>
        </p:spPr>
      </p:sp>
      <p:sp>
        <p:nvSpPr>
          <p:cNvPr id="6" name="Freeform 6"/>
          <p:cNvSpPr/>
          <p:nvPr/>
        </p:nvSpPr>
        <p:spPr>
          <a:xfrm>
            <a:off x="4471506" y="7120506"/>
            <a:ext cx="4050254" cy="2137794"/>
          </a:xfrm>
          <a:custGeom>
            <a:avLst/>
            <a:gdLst/>
            <a:ahLst/>
            <a:cxnLst/>
            <a:rect l="l" t="t" r="r" b="b"/>
            <a:pathLst>
              <a:path w="4050254" h="2137794">
                <a:moveTo>
                  <a:pt x="0" y="0"/>
                </a:moveTo>
                <a:lnTo>
                  <a:pt x="4050254" y="0"/>
                </a:lnTo>
                <a:lnTo>
                  <a:pt x="4050254" y="2137794"/>
                </a:lnTo>
                <a:lnTo>
                  <a:pt x="0" y="2137794"/>
                </a:lnTo>
                <a:lnTo>
                  <a:pt x="0" y="0"/>
                </a:lnTo>
                <a:close/>
              </a:path>
            </a:pathLst>
          </a:custGeom>
          <a:blipFill>
            <a:blip r:embed="rId6"/>
            <a:stretch>
              <a:fillRect/>
            </a:stretch>
          </a:blipFill>
        </p:spPr>
      </p:sp>
      <p:sp>
        <p:nvSpPr>
          <p:cNvPr id="7" name="TextBox 7"/>
          <p:cNvSpPr txBox="1"/>
          <p:nvPr/>
        </p:nvSpPr>
        <p:spPr>
          <a:xfrm>
            <a:off x="1029171" y="1489548"/>
            <a:ext cx="5776198"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ACTIVITY TIME</a:t>
            </a:r>
          </a:p>
        </p:txBody>
      </p:sp>
      <p:sp>
        <p:nvSpPr>
          <p:cNvPr id="8" name="TextBox 8"/>
          <p:cNvSpPr txBox="1"/>
          <p:nvPr/>
        </p:nvSpPr>
        <p:spPr>
          <a:xfrm>
            <a:off x="1029171" y="3756974"/>
            <a:ext cx="5276622" cy="2257624"/>
          </a:xfrm>
          <a:prstGeom prst="rect">
            <a:avLst/>
          </a:prstGeom>
        </p:spPr>
        <p:txBody>
          <a:bodyPr lIns="0" tIns="0" rIns="0" bIns="0" rtlCol="0" anchor="t">
            <a:spAutoFit/>
          </a:bodyPr>
          <a:lstStyle/>
          <a:p>
            <a:pPr algn="l">
              <a:lnSpc>
                <a:spcPts val="4556"/>
              </a:lnSpc>
            </a:pPr>
            <a:r>
              <a:rPr lang="en-US" sz="3254">
                <a:solidFill>
                  <a:srgbClr val="FFFFFF"/>
                </a:solidFill>
                <a:latin typeface="Manrope Light"/>
                <a:ea typeface="Manrope Light"/>
                <a:cs typeface="Manrope Light"/>
                <a:sym typeface="Manrope Light"/>
              </a:rPr>
              <a:t>In this section you can now complete the associated quiz, and can do the activity in the accompanying pdf!</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grpSp>
        <p:nvGrpSpPr>
          <p:cNvPr id="4" name="Group 4"/>
          <p:cNvGrpSpPr/>
          <p:nvPr/>
        </p:nvGrpSpPr>
        <p:grpSpPr>
          <a:xfrm>
            <a:off x="9023150" y="1020035"/>
            <a:ext cx="8236150" cy="8229600"/>
            <a:chOff x="0" y="0"/>
            <a:chExt cx="536185" cy="535758"/>
          </a:xfrm>
        </p:grpSpPr>
        <p:sp>
          <p:nvSpPr>
            <p:cNvPr id="5" name="Freeform 5"/>
            <p:cNvSpPr/>
            <p:nvPr/>
          </p:nvSpPr>
          <p:spPr>
            <a:xfrm>
              <a:off x="0" y="0"/>
              <a:ext cx="536185" cy="535758"/>
            </a:xfrm>
            <a:custGeom>
              <a:avLst/>
              <a:gdLst/>
              <a:ahLst/>
              <a:cxnLst/>
              <a:rect l="l" t="t" r="r" b="b"/>
              <a:pathLst>
                <a:path w="536185" h="535758">
                  <a:moveTo>
                    <a:pt x="0" y="0"/>
                  </a:moveTo>
                  <a:lnTo>
                    <a:pt x="536185" y="0"/>
                  </a:lnTo>
                  <a:lnTo>
                    <a:pt x="536185" y="535758"/>
                  </a:lnTo>
                  <a:lnTo>
                    <a:pt x="0" y="535758"/>
                  </a:lnTo>
                  <a:close/>
                </a:path>
              </a:pathLst>
            </a:custGeom>
            <a:blipFill>
              <a:blip r:embed="rId3"/>
              <a:stretch>
                <a:fillRect l="-44487" r="-44487"/>
              </a:stretch>
            </a:blipFill>
          </p:spPr>
        </p:sp>
      </p:grpSp>
      <p:sp>
        <p:nvSpPr>
          <p:cNvPr id="6" name="TextBox 6"/>
          <p:cNvSpPr txBox="1"/>
          <p:nvPr/>
        </p:nvSpPr>
        <p:spPr>
          <a:xfrm>
            <a:off x="1028700" y="1346674"/>
            <a:ext cx="527352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LEARNING OUTCOMES</a:t>
            </a:r>
          </a:p>
        </p:txBody>
      </p:sp>
      <p:sp>
        <p:nvSpPr>
          <p:cNvPr id="7" name="TextBox 7"/>
          <p:cNvSpPr txBox="1"/>
          <p:nvPr/>
        </p:nvSpPr>
        <p:spPr>
          <a:xfrm>
            <a:off x="1028700" y="3506060"/>
            <a:ext cx="6166846" cy="4171950"/>
          </a:xfrm>
          <a:prstGeom prst="rect">
            <a:avLst/>
          </a:prstGeom>
        </p:spPr>
        <p:txBody>
          <a:bodyPr lIns="0" tIns="0" rIns="0" bIns="0" rtlCol="0" anchor="t">
            <a:spAutoFit/>
          </a:bodyPr>
          <a:lstStyle/>
          <a:p>
            <a:pPr algn="l">
              <a:lnSpc>
                <a:spcPts val="4199"/>
              </a:lnSpc>
            </a:pPr>
            <a:r>
              <a:rPr lang="en-US" sz="2999">
                <a:solidFill>
                  <a:srgbClr val="FFFFFF"/>
                </a:solidFill>
                <a:latin typeface="Manrope Light"/>
                <a:ea typeface="Manrope Light"/>
                <a:cs typeface="Manrope Light"/>
                <a:sym typeface="Manrope Light"/>
              </a:rPr>
              <a:t>By the end of this presentation you will have learned:</a:t>
            </a:r>
          </a:p>
          <a:p>
            <a:pPr algn="l">
              <a:lnSpc>
                <a:spcPts val="4199"/>
              </a:lnSpc>
            </a:pPr>
            <a:endParaRPr lang="en-US" sz="2999">
              <a:solidFill>
                <a:srgbClr val="FFFFFF"/>
              </a:solidFill>
              <a:latin typeface="Manrope Light"/>
              <a:ea typeface="Manrope Light"/>
              <a:cs typeface="Manrope Light"/>
              <a:sym typeface="Manrope Light"/>
            </a:endParaRPr>
          </a:p>
          <a:p>
            <a:pPr marL="647697" lvl="1" indent="-323848" algn="l">
              <a:lnSpc>
                <a:spcPts val="4199"/>
              </a:lnSpc>
              <a:buFont typeface="Arial"/>
              <a:buChar char="•"/>
            </a:pPr>
            <a:r>
              <a:rPr lang="en-US" sz="2999">
                <a:solidFill>
                  <a:srgbClr val="FFFFFF"/>
                </a:solidFill>
                <a:latin typeface="Manrope"/>
                <a:ea typeface="Manrope"/>
                <a:cs typeface="Manrope"/>
                <a:sym typeface="Manrope"/>
              </a:rPr>
              <a:t>What erosion is</a:t>
            </a:r>
          </a:p>
          <a:p>
            <a:pPr marL="647697" lvl="1" indent="-323848" algn="l">
              <a:lnSpc>
                <a:spcPts val="4199"/>
              </a:lnSpc>
              <a:buFont typeface="Arial"/>
              <a:buChar char="•"/>
            </a:pPr>
            <a:r>
              <a:rPr lang="en-US" sz="2999">
                <a:solidFill>
                  <a:srgbClr val="FFFFFF"/>
                </a:solidFill>
                <a:latin typeface="Manrope"/>
                <a:ea typeface="Manrope"/>
                <a:cs typeface="Manrope"/>
                <a:sym typeface="Manrope"/>
              </a:rPr>
              <a:t>How erosion is affecting our coastline</a:t>
            </a:r>
          </a:p>
          <a:p>
            <a:pPr marL="647697" lvl="1" indent="-323848" algn="l">
              <a:lnSpc>
                <a:spcPts val="4199"/>
              </a:lnSpc>
              <a:buFont typeface="Arial"/>
              <a:buChar char="•"/>
            </a:pPr>
            <a:r>
              <a:rPr lang="en-US" sz="2999">
                <a:solidFill>
                  <a:srgbClr val="FFFFFF"/>
                </a:solidFill>
                <a:latin typeface="Manrope"/>
                <a:ea typeface="Manrope"/>
                <a:cs typeface="Manrope"/>
                <a:sym typeface="Manrope"/>
              </a:rPr>
              <a:t>The features of erosion</a:t>
            </a:r>
          </a:p>
          <a:p>
            <a:pPr marL="647697" lvl="1" indent="-323848" algn="l">
              <a:lnSpc>
                <a:spcPts val="4199"/>
              </a:lnSpc>
              <a:buFont typeface="Arial"/>
              <a:buChar char="•"/>
            </a:pPr>
            <a:r>
              <a:rPr lang="en-US" sz="2999">
                <a:solidFill>
                  <a:srgbClr val="FFFFFF"/>
                </a:solidFill>
                <a:latin typeface="Manrope"/>
                <a:ea typeface="Manrope"/>
                <a:cs typeface="Manrope"/>
                <a:sym typeface="Manrope"/>
              </a:rPr>
              <a:t>How we currently slow erosion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811530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GETTING TO KNOW THE COAST</a:t>
            </a:r>
          </a:p>
        </p:txBody>
      </p:sp>
      <p:grpSp>
        <p:nvGrpSpPr>
          <p:cNvPr id="5" name="Group 5"/>
          <p:cNvGrpSpPr/>
          <p:nvPr/>
        </p:nvGrpSpPr>
        <p:grpSpPr>
          <a:xfrm>
            <a:off x="10269592" y="1203799"/>
            <a:ext cx="6989708" cy="8054501"/>
            <a:chOff x="0" y="0"/>
            <a:chExt cx="536185" cy="617865"/>
          </a:xfrm>
        </p:grpSpPr>
        <p:sp>
          <p:nvSpPr>
            <p:cNvPr id="6" name="Freeform 6"/>
            <p:cNvSpPr/>
            <p:nvPr/>
          </p:nvSpPr>
          <p:spPr>
            <a:xfrm>
              <a:off x="0" y="0"/>
              <a:ext cx="536185" cy="617865"/>
            </a:xfrm>
            <a:custGeom>
              <a:avLst/>
              <a:gdLst/>
              <a:ahLst/>
              <a:cxnLst/>
              <a:rect l="l" t="t" r="r" b="b"/>
              <a:pathLst>
                <a:path w="536185" h="617865">
                  <a:moveTo>
                    <a:pt x="0" y="0"/>
                  </a:moveTo>
                  <a:lnTo>
                    <a:pt x="536185" y="0"/>
                  </a:lnTo>
                  <a:lnTo>
                    <a:pt x="536185" y="617865"/>
                  </a:lnTo>
                  <a:lnTo>
                    <a:pt x="0" y="617865"/>
                  </a:lnTo>
                  <a:close/>
                </a:path>
              </a:pathLst>
            </a:custGeom>
            <a:blipFill>
              <a:blip r:embed="rId3"/>
              <a:stretch>
                <a:fillRect r="-73165"/>
              </a:stretch>
            </a:blipFill>
          </p:spPr>
        </p:sp>
      </p:grpSp>
      <p:sp>
        <p:nvSpPr>
          <p:cNvPr id="7" name="TextBox 7"/>
          <p:cNvSpPr txBox="1"/>
          <p:nvPr/>
        </p:nvSpPr>
        <p:spPr>
          <a:xfrm>
            <a:off x="1028700" y="4097000"/>
            <a:ext cx="8115300" cy="4921251"/>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List some features you might find at the coast:</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Cliffs</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Beaches</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River mouths</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Mudflats</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Rocky shore</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Harbours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0546369" y="1200713"/>
            <a:ext cx="6712931" cy="3768162"/>
          </a:xfrm>
          <a:custGeom>
            <a:avLst/>
            <a:gdLst/>
            <a:ahLst/>
            <a:cxnLst/>
            <a:rect l="l" t="t" r="r" b="b"/>
            <a:pathLst>
              <a:path w="6712931" h="3768162">
                <a:moveTo>
                  <a:pt x="0" y="0"/>
                </a:moveTo>
                <a:lnTo>
                  <a:pt x="6712931" y="0"/>
                </a:lnTo>
                <a:lnTo>
                  <a:pt x="6712931" y="3768162"/>
                </a:lnTo>
                <a:lnTo>
                  <a:pt x="0" y="3768162"/>
                </a:lnTo>
                <a:lnTo>
                  <a:pt x="0" y="0"/>
                </a:lnTo>
                <a:close/>
              </a:path>
            </a:pathLst>
          </a:custGeom>
          <a:blipFill>
            <a:blip r:embed="rId3"/>
            <a:stretch>
              <a:fillRect t="-14356" b="-14356"/>
            </a:stretch>
          </a:blipFill>
        </p:spPr>
      </p:sp>
      <p:sp>
        <p:nvSpPr>
          <p:cNvPr id="5" name="Freeform 5"/>
          <p:cNvSpPr/>
          <p:nvPr/>
        </p:nvSpPr>
        <p:spPr>
          <a:xfrm>
            <a:off x="7668221" y="5143500"/>
            <a:ext cx="5318963" cy="4114800"/>
          </a:xfrm>
          <a:custGeom>
            <a:avLst/>
            <a:gdLst/>
            <a:ahLst/>
            <a:cxnLst/>
            <a:rect l="l" t="t" r="r" b="b"/>
            <a:pathLst>
              <a:path w="5318963" h="4114800">
                <a:moveTo>
                  <a:pt x="0" y="0"/>
                </a:moveTo>
                <a:lnTo>
                  <a:pt x="5318963" y="0"/>
                </a:lnTo>
                <a:lnTo>
                  <a:pt x="5318963" y="4114800"/>
                </a:lnTo>
                <a:lnTo>
                  <a:pt x="0" y="4114800"/>
                </a:lnTo>
                <a:lnTo>
                  <a:pt x="0" y="0"/>
                </a:lnTo>
                <a:close/>
              </a:path>
            </a:pathLst>
          </a:custGeom>
          <a:blipFill>
            <a:blip r:embed="rId4"/>
            <a:stretch>
              <a:fillRect l="-8056" r="-8056"/>
            </a:stretch>
          </a:blipFill>
        </p:spPr>
      </p:sp>
      <p:sp>
        <p:nvSpPr>
          <p:cNvPr id="6" name="Freeform 6"/>
          <p:cNvSpPr/>
          <p:nvPr/>
        </p:nvSpPr>
        <p:spPr>
          <a:xfrm>
            <a:off x="13319995" y="5144542"/>
            <a:ext cx="3939305" cy="4113758"/>
          </a:xfrm>
          <a:custGeom>
            <a:avLst/>
            <a:gdLst/>
            <a:ahLst/>
            <a:cxnLst/>
            <a:rect l="l" t="t" r="r" b="b"/>
            <a:pathLst>
              <a:path w="3939305" h="4113758">
                <a:moveTo>
                  <a:pt x="0" y="0"/>
                </a:moveTo>
                <a:lnTo>
                  <a:pt x="3939305" y="0"/>
                </a:lnTo>
                <a:lnTo>
                  <a:pt x="3939305" y="4113758"/>
                </a:lnTo>
                <a:lnTo>
                  <a:pt x="0" y="4113758"/>
                </a:lnTo>
                <a:lnTo>
                  <a:pt x="0" y="0"/>
                </a:lnTo>
                <a:close/>
              </a:path>
            </a:pathLst>
          </a:custGeom>
          <a:blipFill>
            <a:blip r:embed="rId5"/>
            <a:stretch>
              <a:fillRect l="-28223" r="-28223"/>
            </a:stretch>
          </a:blipFill>
        </p:spPr>
      </p:sp>
      <p:sp>
        <p:nvSpPr>
          <p:cNvPr id="7" name="TextBox 7"/>
          <p:cNvSpPr txBox="1"/>
          <p:nvPr/>
        </p:nvSpPr>
        <p:spPr>
          <a:xfrm>
            <a:off x="1028700" y="1346674"/>
            <a:ext cx="811530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GETTING TO KNOW THE COAST</a:t>
            </a:r>
          </a:p>
        </p:txBody>
      </p:sp>
      <p:sp>
        <p:nvSpPr>
          <p:cNvPr id="8" name="TextBox 8"/>
          <p:cNvSpPr txBox="1"/>
          <p:nvPr/>
        </p:nvSpPr>
        <p:spPr>
          <a:xfrm>
            <a:off x="1028700" y="3717924"/>
            <a:ext cx="6509305" cy="5540376"/>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Coasts are always changing, but what does a typical coast look like?</a:t>
            </a:r>
          </a:p>
          <a:p>
            <a:pPr algn="l">
              <a:lnSpc>
                <a:spcPts val="4899"/>
              </a:lnSpc>
            </a:pPr>
            <a:endParaRPr lang="en-US" sz="3499">
              <a:solidFill>
                <a:srgbClr val="FFFFFF"/>
              </a:solidFill>
              <a:latin typeface="Manrope Light"/>
              <a:ea typeface="Manrope Light"/>
              <a:cs typeface="Manrope Light"/>
              <a:sym typeface="Manrope Light"/>
            </a:endParaRPr>
          </a:p>
          <a:p>
            <a:pPr algn="l">
              <a:lnSpc>
                <a:spcPts val="4899"/>
              </a:lnSpc>
            </a:pPr>
            <a:r>
              <a:rPr lang="en-US" sz="3499">
                <a:solidFill>
                  <a:srgbClr val="FFFFFF"/>
                </a:solidFill>
                <a:latin typeface="Manrope Light"/>
                <a:ea typeface="Manrope Light"/>
                <a:cs typeface="Manrope Light"/>
                <a:sym typeface="Manrope Light"/>
              </a:rPr>
              <a:t>There are a variety of types of coast that depend upon the way the water moves in the area, nearby rivers, and the type of rock in the area...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811530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ESTUARIES</a:t>
            </a:r>
          </a:p>
        </p:txBody>
      </p:sp>
      <p:sp>
        <p:nvSpPr>
          <p:cNvPr id="5" name="TextBox 5"/>
          <p:cNvSpPr txBox="1"/>
          <p:nvPr/>
        </p:nvSpPr>
        <p:spPr>
          <a:xfrm>
            <a:off x="1028700" y="4337049"/>
            <a:ext cx="7833166" cy="4921251"/>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Where rivers meet the sea, you might find estuaries, where fresh water mixes with salt water, and where quite often you might find marsh areas and a lot of mud!</a:t>
            </a:r>
          </a:p>
          <a:p>
            <a:pPr algn="l">
              <a:lnSpc>
                <a:spcPts val="4899"/>
              </a:lnSpc>
            </a:pPr>
            <a:endParaRPr lang="en-US" sz="3499">
              <a:solidFill>
                <a:srgbClr val="FFFFFF"/>
              </a:solidFill>
              <a:latin typeface="Manrope Light"/>
              <a:ea typeface="Manrope Light"/>
              <a:cs typeface="Manrope Light"/>
              <a:sym typeface="Manrope Light"/>
            </a:endParaRPr>
          </a:p>
          <a:p>
            <a:pPr algn="l">
              <a:lnSpc>
                <a:spcPts val="4899"/>
              </a:lnSpc>
            </a:pPr>
            <a:r>
              <a:rPr lang="en-US" sz="3499">
                <a:solidFill>
                  <a:srgbClr val="FFFFFF"/>
                </a:solidFill>
                <a:latin typeface="Manrope Light"/>
                <a:ea typeface="Manrope Light"/>
                <a:cs typeface="Manrope Light"/>
                <a:sym typeface="Manrope Light"/>
              </a:rPr>
              <a:t>This mud is washed downstream in the river to settle at the river mouth.</a:t>
            </a:r>
          </a:p>
        </p:txBody>
      </p:sp>
      <p:grpSp>
        <p:nvGrpSpPr>
          <p:cNvPr id="6" name="Group 6"/>
          <p:cNvGrpSpPr/>
          <p:nvPr/>
        </p:nvGrpSpPr>
        <p:grpSpPr>
          <a:xfrm>
            <a:off x="10269592" y="1028700"/>
            <a:ext cx="6989708" cy="8279604"/>
            <a:chOff x="0" y="0"/>
            <a:chExt cx="536185" cy="635133"/>
          </a:xfrm>
        </p:grpSpPr>
        <p:sp>
          <p:nvSpPr>
            <p:cNvPr id="7" name="Freeform 7"/>
            <p:cNvSpPr/>
            <p:nvPr/>
          </p:nvSpPr>
          <p:spPr>
            <a:xfrm>
              <a:off x="0" y="0"/>
              <a:ext cx="536185" cy="635133"/>
            </a:xfrm>
            <a:custGeom>
              <a:avLst/>
              <a:gdLst/>
              <a:ahLst/>
              <a:cxnLst/>
              <a:rect l="l" t="t" r="r" b="b"/>
              <a:pathLst>
                <a:path w="536185" h="635133">
                  <a:moveTo>
                    <a:pt x="0" y="0"/>
                  </a:moveTo>
                  <a:lnTo>
                    <a:pt x="536185" y="0"/>
                  </a:lnTo>
                  <a:lnTo>
                    <a:pt x="536185" y="635133"/>
                  </a:lnTo>
                  <a:lnTo>
                    <a:pt x="0" y="635133"/>
                  </a:lnTo>
                  <a:close/>
                </a:path>
              </a:pathLst>
            </a:custGeom>
            <a:blipFill>
              <a:blip r:embed="rId3"/>
              <a:stretch>
                <a:fillRect l="-28517" r="-78307"/>
              </a:stretch>
            </a:blip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811530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DEPOSITION</a:t>
            </a:r>
          </a:p>
        </p:txBody>
      </p:sp>
      <p:sp>
        <p:nvSpPr>
          <p:cNvPr id="5" name="TextBox 5"/>
          <p:cNvSpPr txBox="1"/>
          <p:nvPr/>
        </p:nvSpPr>
        <p:spPr>
          <a:xfrm>
            <a:off x="1028700" y="3098799"/>
            <a:ext cx="8792810" cy="6159501"/>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In areas where the coast is sheltered from the open ocean, the water is calmer and the waves slower, and so sand can be ‘deposited’ (dropped) here to form long, sandy or stony beaches. On these beaches you might even find mounds of sand called dunes! </a:t>
            </a:r>
          </a:p>
          <a:p>
            <a:pPr algn="l">
              <a:lnSpc>
                <a:spcPts val="4899"/>
              </a:lnSpc>
            </a:pPr>
            <a:endParaRPr lang="en-US" sz="3499">
              <a:solidFill>
                <a:srgbClr val="FFFFFF"/>
              </a:solidFill>
              <a:latin typeface="Manrope Light"/>
              <a:ea typeface="Manrope Light"/>
              <a:cs typeface="Manrope Light"/>
              <a:sym typeface="Manrope Light"/>
            </a:endParaRPr>
          </a:p>
          <a:p>
            <a:pPr algn="l">
              <a:lnSpc>
                <a:spcPts val="4899"/>
              </a:lnSpc>
            </a:pPr>
            <a:r>
              <a:rPr lang="en-US" sz="3499">
                <a:solidFill>
                  <a:srgbClr val="FFFFFF"/>
                </a:solidFill>
                <a:latin typeface="Manrope Light"/>
                <a:ea typeface="Manrope Light"/>
                <a:cs typeface="Manrope Light"/>
                <a:sym typeface="Manrope Light"/>
              </a:rPr>
              <a:t>Bays are an excellent example of these sheltered areas...</a:t>
            </a:r>
          </a:p>
        </p:txBody>
      </p:sp>
      <p:grpSp>
        <p:nvGrpSpPr>
          <p:cNvPr id="6" name="Group 6"/>
          <p:cNvGrpSpPr/>
          <p:nvPr/>
        </p:nvGrpSpPr>
        <p:grpSpPr>
          <a:xfrm>
            <a:off x="10269592" y="1028700"/>
            <a:ext cx="6989708" cy="8279604"/>
            <a:chOff x="0" y="0"/>
            <a:chExt cx="536185" cy="635133"/>
          </a:xfrm>
        </p:grpSpPr>
        <p:sp>
          <p:nvSpPr>
            <p:cNvPr id="7" name="Freeform 7"/>
            <p:cNvSpPr/>
            <p:nvPr/>
          </p:nvSpPr>
          <p:spPr>
            <a:xfrm>
              <a:off x="0" y="0"/>
              <a:ext cx="536185" cy="635133"/>
            </a:xfrm>
            <a:custGeom>
              <a:avLst/>
              <a:gdLst/>
              <a:ahLst/>
              <a:cxnLst/>
              <a:rect l="l" t="t" r="r" b="b"/>
              <a:pathLst>
                <a:path w="536185" h="635133">
                  <a:moveTo>
                    <a:pt x="0" y="0"/>
                  </a:moveTo>
                  <a:lnTo>
                    <a:pt x="536185" y="0"/>
                  </a:lnTo>
                  <a:lnTo>
                    <a:pt x="536185" y="635133"/>
                  </a:lnTo>
                  <a:lnTo>
                    <a:pt x="0" y="635133"/>
                  </a:lnTo>
                  <a:close/>
                </a:path>
              </a:pathLst>
            </a:custGeom>
            <a:blipFill>
              <a:blip r:embed="rId3"/>
              <a:stretch>
                <a:fillRect l="-21506" r="-89334"/>
              </a:stretch>
            </a:blip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811530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HEADLANDS</a:t>
            </a:r>
          </a:p>
        </p:txBody>
      </p:sp>
      <p:sp>
        <p:nvSpPr>
          <p:cNvPr id="5" name="TextBox 5"/>
          <p:cNvSpPr txBox="1"/>
          <p:nvPr/>
        </p:nvSpPr>
        <p:spPr>
          <a:xfrm>
            <a:off x="1028700" y="3098799"/>
            <a:ext cx="8792810" cy="5540376"/>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In areas with harder rock, such as volcanic rock, parts of the coast might jut out into the sea. That is because the harder rock takes longer to ‘erode’.</a:t>
            </a:r>
          </a:p>
          <a:p>
            <a:pPr algn="l">
              <a:lnSpc>
                <a:spcPts val="4899"/>
              </a:lnSpc>
            </a:pPr>
            <a:endParaRPr lang="en-US" sz="3499">
              <a:solidFill>
                <a:srgbClr val="FFFFFF"/>
              </a:solidFill>
              <a:latin typeface="Manrope"/>
              <a:ea typeface="Manrope"/>
              <a:cs typeface="Manrope"/>
              <a:sym typeface="Manrope"/>
            </a:endParaRPr>
          </a:p>
          <a:p>
            <a:pPr algn="l">
              <a:lnSpc>
                <a:spcPts val="4899"/>
              </a:lnSpc>
            </a:pPr>
            <a:r>
              <a:rPr lang="en-US" sz="3499">
                <a:solidFill>
                  <a:srgbClr val="FFFFFF"/>
                </a:solidFill>
                <a:latin typeface="Manrope"/>
                <a:ea typeface="Manrope"/>
                <a:cs typeface="Manrope"/>
                <a:sym typeface="Manrope"/>
              </a:rPr>
              <a:t>What do you think ‘erode’ means?</a:t>
            </a:r>
          </a:p>
          <a:p>
            <a:pPr algn="l">
              <a:lnSpc>
                <a:spcPts val="4899"/>
              </a:lnSpc>
            </a:pPr>
            <a:endParaRPr lang="en-US" sz="3499">
              <a:solidFill>
                <a:srgbClr val="FFFFFF"/>
              </a:solidFill>
              <a:latin typeface="Manrope"/>
              <a:ea typeface="Manrope"/>
              <a:cs typeface="Manrope"/>
              <a:sym typeface="Manrope"/>
            </a:endParaRPr>
          </a:p>
          <a:p>
            <a:pPr algn="l">
              <a:lnSpc>
                <a:spcPts val="4899"/>
              </a:lnSpc>
            </a:pPr>
            <a:r>
              <a:rPr lang="en-US" sz="3499">
                <a:solidFill>
                  <a:srgbClr val="FFFFFF"/>
                </a:solidFill>
                <a:latin typeface="Manrope"/>
                <a:ea typeface="Manrope"/>
                <a:cs typeface="Manrope"/>
                <a:sym typeface="Manrope"/>
              </a:rPr>
              <a:t>Headlands are an excellent example of harder rock jutting out into the sea...</a:t>
            </a:r>
          </a:p>
        </p:txBody>
      </p:sp>
      <p:grpSp>
        <p:nvGrpSpPr>
          <p:cNvPr id="6" name="Group 6"/>
          <p:cNvGrpSpPr/>
          <p:nvPr/>
        </p:nvGrpSpPr>
        <p:grpSpPr>
          <a:xfrm>
            <a:off x="10269592" y="1028700"/>
            <a:ext cx="6989708" cy="8279604"/>
            <a:chOff x="0" y="0"/>
            <a:chExt cx="536185" cy="635133"/>
          </a:xfrm>
        </p:grpSpPr>
        <p:sp>
          <p:nvSpPr>
            <p:cNvPr id="7" name="Freeform 7"/>
            <p:cNvSpPr/>
            <p:nvPr/>
          </p:nvSpPr>
          <p:spPr>
            <a:xfrm>
              <a:off x="0" y="0"/>
              <a:ext cx="536185" cy="635133"/>
            </a:xfrm>
            <a:custGeom>
              <a:avLst/>
              <a:gdLst/>
              <a:ahLst/>
              <a:cxnLst/>
              <a:rect l="l" t="t" r="r" b="b"/>
              <a:pathLst>
                <a:path w="536185" h="635133">
                  <a:moveTo>
                    <a:pt x="0" y="0"/>
                  </a:moveTo>
                  <a:lnTo>
                    <a:pt x="536185" y="0"/>
                  </a:lnTo>
                  <a:lnTo>
                    <a:pt x="536185" y="635133"/>
                  </a:lnTo>
                  <a:lnTo>
                    <a:pt x="0" y="635133"/>
                  </a:lnTo>
                  <a:close/>
                </a:path>
              </a:pathLst>
            </a:custGeom>
            <a:blipFill>
              <a:blip r:embed="rId3"/>
              <a:stretch>
                <a:fillRect l="-127812" r="-29696"/>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811530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EROSION</a:t>
            </a:r>
          </a:p>
        </p:txBody>
      </p:sp>
      <p:sp>
        <p:nvSpPr>
          <p:cNvPr id="5" name="TextBox 5"/>
          <p:cNvSpPr txBox="1"/>
          <p:nvPr/>
        </p:nvSpPr>
        <p:spPr>
          <a:xfrm>
            <a:off x="1028700" y="3098799"/>
            <a:ext cx="8792810" cy="5540376"/>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Our coasts are always changing, because the sea is always moving! Our coasts might move back in land (eroding) or they might move outwards through deposition, with new beaches forming. </a:t>
            </a:r>
          </a:p>
          <a:p>
            <a:pPr algn="l">
              <a:lnSpc>
                <a:spcPts val="4899"/>
              </a:lnSpc>
            </a:pPr>
            <a:endParaRPr lang="en-US" sz="3499">
              <a:solidFill>
                <a:srgbClr val="FFFFFF"/>
              </a:solidFill>
              <a:latin typeface="Manrope"/>
              <a:ea typeface="Manrope"/>
              <a:cs typeface="Manrope"/>
              <a:sym typeface="Manrope"/>
            </a:endParaRPr>
          </a:p>
          <a:p>
            <a:pPr algn="l">
              <a:lnSpc>
                <a:spcPts val="4899"/>
              </a:lnSpc>
            </a:pPr>
            <a:r>
              <a:rPr lang="en-US" sz="3499">
                <a:solidFill>
                  <a:srgbClr val="FFFFFF"/>
                </a:solidFill>
                <a:latin typeface="Manrope"/>
                <a:ea typeface="Manrope"/>
                <a:cs typeface="Manrope"/>
                <a:sym typeface="Manrope"/>
              </a:rPr>
              <a:t>Climate change is causing us trouble however, as it is increasing the speed at which our coast erodes.</a:t>
            </a:r>
          </a:p>
        </p:txBody>
      </p:sp>
      <p:grpSp>
        <p:nvGrpSpPr>
          <p:cNvPr id="6" name="Group 6"/>
          <p:cNvGrpSpPr/>
          <p:nvPr/>
        </p:nvGrpSpPr>
        <p:grpSpPr>
          <a:xfrm>
            <a:off x="10269592" y="1028700"/>
            <a:ext cx="6989708" cy="8279604"/>
            <a:chOff x="0" y="0"/>
            <a:chExt cx="536185" cy="635133"/>
          </a:xfrm>
        </p:grpSpPr>
        <p:sp>
          <p:nvSpPr>
            <p:cNvPr id="7" name="Freeform 7"/>
            <p:cNvSpPr/>
            <p:nvPr/>
          </p:nvSpPr>
          <p:spPr>
            <a:xfrm>
              <a:off x="0" y="0"/>
              <a:ext cx="536185" cy="635133"/>
            </a:xfrm>
            <a:custGeom>
              <a:avLst/>
              <a:gdLst/>
              <a:ahLst/>
              <a:cxnLst/>
              <a:rect l="l" t="t" r="r" b="b"/>
              <a:pathLst>
                <a:path w="536185" h="635133">
                  <a:moveTo>
                    <a:pt x="0" y="0"/>
                  </a:moveTo>
                  <a:lnTo>
                    <a:pt x="536185" y="0"/>
                  </a:lnTo>
                  <a:lnTo>
                    <a:pt x="536185" y="635133"/>
                  </a:lnTo>
                  <a:lnTo>
                    <a:pt x="0" y="635133"/>
                  </a:lnTo>
                  <a:close/>
                </a:path>
              </a:pathLst>
            </a:custGeom>
            <a:blipFill>
              <a:blip r:embed="rId3"/>
              <a:stretch>
                <a:fillRect l="-85385" r="-25199"/>
              </a:stretch>
            </a:blip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811530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EROSION</a:t>
            </a:r>
          </a:p>
        </p:txBody>
      </p:sp>
      <p:sp>
        <p:nvSpPr>
          <p:cNvPr id="5" name="TextBox 5"/>
          <p:cNvSpPr txBox="1"/>
          <p:nvPr/>
        </p:nvSpPr>
        <p:spPr>
          <a:xfrm>
            <a:off x="1028700" y="3098799"/>
            <a:ext cx="8792810" cy="368300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Erosion is the breaking up of coastal rock over time, as sea waves crash against the rock. The water breaks off small pieces of rock, however over time this adds up, moving the coast further and further inland...</a:t>
            </a:r>
          </a:p>
        </p:txBody>
      </p:sp>
      <p:grpSp>
        <p:nvGrpSpPr>
          <p:cNvPr id="6" name="Group 6"/>
          <p:cNvGrpSpPr/>
          <p:nvPr/>
        </p:nvGrpSpPr>
        <p:grpSpPr>
          <a:xfrm>
            <a:off x="10269592" y="1028700"/>
            <a:ext cx="6989708" cy="8279604"/>
            <a:chOff x="0" y="0"/>
            <a:chExt cx="536185" cy="635133"/>
          </a:xfrm>
        </p:grpSpPr>
        <p:sp>
          <p:nvSpPr>
            <p:cNvPr id="7" name="Freeform 7"/>
            <p:cNvSpPr/>
            <p:nvPr/>
          </p:nvSpPr>
          <p:spPr>
            <a:xfrm>
              <a:off x="0" y="0"/>
              <a:ext cx="536185" cy="635133"/>
            </a:xfrm>
            <a:custGeom>
              <a:avLst/>
              <a:gdLst/>
              <a:ahLst/>
              <a:cxnLst/>
              <a:rect l="l" t="t" r="r" b="b"/>
              <a:pathLst>
                <a:path w="536185" h="635133">
                  <a:moveTo>
                    <a:pt x="0" y="0"/>
                  </a:moveTo>
                  <a:lnTo>
                    <a:pt x="536185" y="0"/>
                  </a:lnTo>
                  <a:lnTo>
                    <a:pt x="536185" y="635133"/>
                  </a:lnTo>
                  <a:lnTo>
                    <a:pt x="0" y="635133"/>
                  </a:lnTo>
                  <a:close/>
                </a:path>
              </a:pathLst>
            </a:custGeom>
            <a:blipFill>
              <a:blip r:embed="rId3"/>
              <a:stretch>
                <a:fillRect t="-7863" b="-42399"/>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6547ABFBE2F242AFD879277661EA10" ma:contentTypeVersion="18" ma:contentTypeDescription="Create a new document." ma:contentTypeScope="" ma:versionID="9829d805a1c60993912bb39660fe534f">
  <xsd:schema xmlns:xsd="http://www.w3.org/2001/XMLSchema" xmlns:xs="http://www.w3.org/2001/XMLSchema" xmlns:p="http://schemas.microsoft.com/office/2006/metadata/properties" xmlns:ns2="99f3c90c-8c54-43a3-ad5c-82c086fa7e8a" xmlns:ns3="4c038b8b-266e-4bb2-adf3-7514a4634f13" targetNamespace="http://schemas.microsoft.com/office/2006/metadata/properties" ma:root="true" ma:fieldsID="b9bde3c655fb0ba80fe715740468a878" ns2:_="" ns3:_="">
    <xsd:import namespace="99f3c90c-8c54-43a3-ad5c-82c086fa7e8a"/>
    <xsd:import namespace="4c038b8b-266e-4bb2-adf3-7514a4634f1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c90c-8c54-43a3-ad5c-82c086fa7e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9585a93-df65-47db-8e10-c50681b0655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038b8b-266e-4bb2-adf3-7514a4634f1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2914202-299b-41fd-a77e-c3a125e36b22}" ma:internalName="TaxCatchAll" ma:showField="CatchAllData" ma:web="4c038b8b-266e-4bb2-adf3-7514a4634f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f3c90c-8c54-43a3-ad5c-82c086fa7e8a">
      <Terms xmlns="http://schemas.microsoft.com/office/infopath/2007/PartnerControls"/>
    </lcf76f155ced4ddcb4097134ff3c332f>
    <TaxCatchAll xmlns="4c038b8b-266e-4bb2-adf3-7514a4634f13" xsi:nil="true"/>
  </documentManagement>
</p:properties>
</file>

<file path=customXml/itemProps1.xml><?xml version="1.0" encoding="utf-8"?>
<ds:datastoreItem xmlns:ds="http://schemas.openxmlformats.org/officeDocument/2006/customXml" ds:itemID="{BA4EC3E9-11A1-4C10-8D3C-D3EF46583B48}"/>
</file>

<file path=customXml/itemProps2.xml><?xml version="1.0" encoding="utf-8"?>
<ds:datastoreItem xmlns:ds="http://schemas.openxmlformats.org/officeDocument/2006/customXml" ds:itemID="{6E1DAD70-979C-486D-9D62-708E997D9745}"/>
</file>

<file path=customXml/itemProps3.xml><?xml version="1.0" encoding="utf-8"?>
<ds:datastoreItem xmlns:ds="http://schemas.openxmlformats.org/officeDocument/2006/customXml" ds:itemID="{4F847113-1766-438D-8575-3FDF1A5459AE}"/>
</file>

<file path=docProps/app.xml><?xml version="1.0" encoding="utf-8"?>
<Properties xmlns="http://schemas.openxmlformats.org/officeDocument/2006/extended-properties" xmlns:vt="http://schemas.openxmlformats.org/officeDocument/2006/docPropsVTypes">
  <TotalTime>0</TotalTime>
  <Words>663</Words>
  <Application>Microsoft Office PowerPoint</Application>
  <PresentationFormat>Custom</PresentationFormat>
  <Paragraphs>68</Paragraphs>
  <Slides>18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Manrope</vt:lpstr>
      <vt:lpstr>Calibri</vt:lpstr>
      <vt:lpstr>Manrope Light</vt:lpstr>
      <vt:lpstr>Arial</vt:lpstr>
      <vt:lpstr>Manrope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Erosion KS2</dc:title>
  <cp:lastModifiedBy>Blair Watson</cp:lastModifiedBy>
  <cp:revision>2</cp:revision>
  <dcterms:created xsi:type="dcterms:W3CDTF">2006-08-16T00:00:00Z</dcterms:created>
  <dcterms:modified xsi:type="dcterms:W3CDTF">2024-12-18T09:45:17Z</dcterms:modified>
  <dc:identifier>DAGW6hQe6y0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0x0101004F6547ABFBE2F242AFD879277661EA10</vt:lpwstr>
  </property>
</Properties>
</file>