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x="18288000" cy="10287000"/>
  <p:notesSz cx="6858000" cy="9144000"/>
  <p:embeddedFontLst>
    <p:embeddedFont>
      <p:font typeface="Manrope Bold" charset="1" panose="00000000000000000000"/>
      <p:regular r:id="rId30"/>
    </p:embeddedFont>
    <p:embeddedFont>
      <p:font typeface="Manrope Light" charset="1" panose="00000000000000000000"/>
      <p:regular r:id="rId31"/>
    </p:embeddedFont>
    <p:embeddedFont>
      <p:font typeface="Manrope" charset="1" panose="0000000000000000000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Slide" Target="notesSlides/notesSlide5.xml"/><Relationship Id="rId21" Type="http://schemas.openxmlformats.org/officeDocument/2006/relationships/slide" Target="slides/slide16.xml"/><Relationship Id="rId34" Type="http://schemas.openxmlformats.org/officeDocument/2006/relationships/theme" Target="theme/theme2.xml"/><Relationship Id="rId42" Type="http://schemas.openxmlformats.org/officeDocument/2006/relationships/notesSlide" Target="notesSlides/notesSlide8.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9" Type="http://schemas.openxmlformats.org/officeDocument/2006/relationships/slide" Target="slides/slide24.xml"/><Relationship Id="rId1" Type="http://schemas.openxmlformats.org/officeDocument/2006/relationships/slideMaster" Target="slideMasters/slide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2.fntdata"/><Relationship Id="rId37" Type="http://schemas.openxmlformats.org/officeDocument/2006/relationships/notesSlide" Target="notesSlides/notesSlide3.xml"/><Relationship Id="rId40" Type="http://schemas.openxmlformats.org/officeDocument/2006/relationships/notesSlide" Target="notesSlides/notesSlide6.xml"/><Relationship Id="rId6" Type="http://schemas.openxmlformats.org/officeDocument/2006/relationships/slide" Target="slides/slide1.xml"/><Relationship Id="rId45" Type="http://schemas.openxmlformats.org/officeDocument/2006/relationships/customXml" Target="../customXml/item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Slide" Target="notesSlides/notesSlide2.xml"/><Relationship Id="rId5"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1.fntdata"/><Relationship Id="rId44" Type="http://schemas.openxmlformats.org/officeDocument/2006/relationships/customXml" Target="../customXml/item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30.fntdata"/><Relationship Id="rId35" Type="http://schemas.openxmlformats.org/officeDocument/2006/relationships/notesSlide" Target="notesSlides/notesSlide1.xml"/><Relationship Id="rId4" Type="http://schemas.openxmlformats.org/officeDocument/2006/relationships/theme" Target="theme/theme1.xml"/><Relationship Id="rId9" Type="http://schemas.openxmlformats.org/officeDocument/2006/relationships/slide" Target="slides/slide4.xml"/><Relationship Id="rId43" Type="http://schemas.openxmlformats.org/officeDocument/2006/relationships/customXml" Target="../customXml/item1.xml"/><Relationship Id="rId8" Type="http://schemas.openxmlformats.org/officeDocument/2006/relationships/slide" Target="slides/slide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notesSlide" Target="notesSlides/notesSlide4.xml"/><Relationship Id="rId20" Type="http://schemas.openxmlformats.org/officeDocument/2006/relationships/slide" Target="slides/slide15.xml"/><Relationship Id="rId41" Type="http://schemas.openxmlformats.org/officeDocument/2006/relationships/notesSlide" Target="notesSlides/notesSlide7.xml"/></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jpeg" Type="http://schemas.openxmlformats.org/officeDocument/2006/relationships/image"/><Relationship Id="rId5" Target="../media/image4.jpe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0.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1.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2.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3.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4.jpeg" Type="http://schemas.openxmlformats.org/officeDocument/2006/relationships/image"/><Relationship Id="rId4" Target="../media/image25.jpeg" Type="http://schemas.openxmlformats.org/officeDocument/2006/relationships/image"/><Relationship Id="rId5" Target="../media/image26.jpeg" Type="http://schemas.openxmlformats.org/officeDocument/2006/relationships/image"/><Relationship Id="rId6" Target="../media/image27.jpeg" Type="http://schemas.openxmlformats.org/officeDocument/2006/relationships/image"/><Relationship Id="rId7" Target="../media/image28.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5.jpeg" Type="http://schemas.openxmlformats.org/officeDocument/2006/relationships/image"/><Relationship Id="rId4" Target="../media/image26.jpeg" Type="http://schemas.openxmlformats.org/officeDocument/2006/relationships/image"/><Relationship Id="rId5" Target="../media/image27.jpeg" Type="http://schemas.openxmlformats.org/officeDocument/2006/relationships/image"/><Relationship Id="rId6" Target="../media/image28.jpeg" Type="http://schemas.openxmlformats.org/officeDocument/2006/relationships/image"/><Relationship Id="rId7" Target="../media/image24.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9.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30.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31.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3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 Id="rId4" Target="../media/image33.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png" Type="http://schemas.openxmlformats.org/officeDocument/2006/relationships/image"/><Relationship Id="rId4" Target="../media/image34.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png" Type="http://schemas.openxmlformats.org/officeDocument/2006/relationships/image"/><Relationship Id="rId4" Target="../media/image35.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35.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36.jpeg" Type="http://schemas.openxmlformats.org/officeDocument/2006/relationships/image"/><Relationship Id="rId5" Target="../media/image37.jpeg" Type="http://schemas.openxmlformats.org/officeDocument/2006/relationships/image"/><Relationship Id="rId6" Target="../media/image3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jpeg" Type="http://schemas.openxmlformats.org/officeDocument/2006/relationships/image"/><Relationship Id="rId4" Target="../media/image10.jpeg" Type="http://schemas.openxmlformats.org/officeDocument/2006/relationships/image"/><Relationship Id="rId5" Target="../media/image11.jpeg" Type="http://schemas.openxmlformats.org/officeDocument/2006/relationships/image"/><Relationship Id="rId6" Target="../media/image12.jpeg" Type="http://schemas.openxmlformats.org/officeDocument/2006/relationships/image"/><Relationship Id="rId7" Target="../media/image1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jpeg" Type="http://schemas.openxmlformats.org/officeDocument/2006/relationships/image"/><Relationship Id="rId4" Target="../media/image10.jpeg" Type="http://schemas.openxmlformats.org/officeDocument/2006/relationships/image"/><Relationship Id="rId5" Target="../media/image11.jpeg" Type="http://schemas.openxmlformats.org/officeDocument/2006/relationships/image"/><Relationship Id="rId6" Target="../media/image12.jpeg" Type="http://schemas.openxmlformats.org/officeDocument/2006/relationships/image"/><Relationship Id="rId7" Target="../media/image13.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4.jpeg" Type="http://schemas.openxmlformats.org/officeDocument/2006/relationships/image"/><Relationship Id="rId4" Target="../media/image15.jpeg" Type="http://schemas.openxmlformats.org/officeDocument/2006/relationships/image"/><Relationship Id="rId5" Target="../media/image16.jpeg" Type="http://schemas.openxmlformats.org/officeDocument/2006/relationships/image"/><Relationship Id="rId6" Target="../media/image1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8.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grpSp>
        <p:nvGrpSpPr>
          <p:cNvPr name="Group 4" id="4"/>
          <p:cNvGrpSpPr/>
          <p:nvPr/>
        </p:nvGrpSpPr>
        <p:grpSpPr>
          <a:xfrm rot="0">
            <a:off x="12156843" y="1028700"/>
            <a:ext cx="5102457" cy="8229600"/>
            <a:chOff x="0" y="0"/>
            <a:chExt cx="790504" cy="1274980"/>
          </a:xfrm>
        </p:grpSpPr>
        <p:sp>
          <p:nvSpPr>
            <p:cNvPr name="Freeform 5" id="5"/>
            <p:cNvSpPr/>
            <p:nvPr/>
          </p:nvSpPr>
          <p:spPr>
            <a:xfrm flipH="false" flipV="false" rot="0">
              <a:off x="0" y="0"/>
              <a:ext cx="790504" cy="1274980"/>
            </a:xfrm>
            <a:custGeom>
              <a:avLst/>
              <a:gdLst/>
              <a:ahLst/>
              <a:cxnLst/>
              <a:rect r="r" b="b" t="t" l="l"/>
              <a:pathLst>
                <a:path h="1274980" w="790504">
                  <a:moveTo>
                    <a:pt x="0" y="0"/>
                  </a:moveTo>
                  <a:lnTo>
                    <a:pt x="790504" y="0"/>
                  </a:lnTo>
                  <a:lnTo>
                    <a:pt x="790504" y="1274980"/>
                  </a:lnTo>
                  <a:lnTo>
                    <a:pt x="0" y="1274980"/>
                  </a:lnTo>
                  <a:close/>
                </a:path>
              </a:pathLst>
            </a:custGeom>
            <a:blipFill>
              <a:blip r:embed="rId3"/>
              <a:stretch>
                <a:fillRect l="-93366" t="0" r="-93366" b="0"/>
              </a:stretch>
            </a:blipFill>
          </p:spPr>
        </p:sp>
      </p:grpSp>
      <p:grpSp>
        <p:nvGrpSpPr>
          <p:cNvPr name="Group 6" id="6"/>
          <p:cNvGrpSpPr/>
          <p:nvPr/>
        </p:nvGrpSpPr>
        <p:grpSpPr>
          <a:xfrm rot="0">
            <a:off x="8435177" y="1028700"/>
            <a:ext cx="3460903" cy="4486858"/>
            <a:chOff x="0" y="0"/>
            <a:chExt cx="536185" cy="695132"/>
          </a:xfrm>
        </p:grpSpPr>
        <p:sp>
          <p:nvSpPr>
            <p:cNvPr name="Freeform 7" id="7"/>
            <p:cNvSpPr/>
            <p:nvPr/>
          </p:nvSpPr>
          <p:spPr>
            <a:xfrm flipH="false" flipV="false" rot="0">
              <a:off x="0" y="0"/>
              <a:ext cx="536185" cy="695132"/>
            </a:xfrm>
            <a:custGeom>
              <a:avLst/>
              <a:gdLst/>
              <a:ahLst/>
              <a:cxnLst/>
              <a:rect r="r" b="b" t="t" l="l"/>
              <a:pathLst>
                <a:path h="695132" w="536185">
                  <a:moveTo>
                    <a:pt x="0" y="0"/>
                  </a:moveTo>
                  <a:lnTo>
                    <a:pt x="536185" y="0"/>
                  </a:lnTo>
                  <a:lnTo>
                    <a:pt x="536185" y="695132"/>
                  </a:lnTo>
                  <a:lnTo>
                    <a:pt x="0" y="695132"/>
                  </a:lnTo>
                  <a:close/>
                </a:path>
              </a:pathLst>
            </a:custGeom>
            <a:blipFill>
              <a:blip r:embed="rId4"/>
              <a:stretch>
                <a:fillRect l="0" t="0" r="-94587" b="0"/>
              </a:stretch>
            </a:blipFill>
          </p:spPr>
        </p:sp>
      </p:grpSp>
      <p:grpSp>
        <p:nvGrpSpPr>
          <p:cNvPr name="Group 8" id="8"/>
          <p:cNvGrpSpPr/>
          <p:nvPr/>
        </p:nvGrpSpPr>
        <p:grpSpPr>
          <a:xfrm rot="0">
            <a:off x="8435177" y="5800149"/>
            <a:ext cx="3460903" cy="3458151"/>
            <a:chOff x="0" y="0"/>
            <a:chExt cx="536185" cy="535758"/>
          </a:xfrm>
        </p:grpSpPr>
        <p:sp>
          <p:nvSpPr>
            <p:cNvPr name="Freeform 9" id="9"/>
            <p:cNvSpPr/>
            <p:nvPr/>
          </p:nvSpPr>
          <p:spPr>
            <a:xfrm flipH="false" flipV="false" rot="0">
              <a:off x="0" y="0"/>
              <a:ext cx="536185" cy="535758"/>
            </a:xfrm>
            <a:custGeom>
              <a:avLst/>
              <a:gdLst/>
              <a:ahLst/>
              <a:cxnLst/>
              <a:rect r="r" b="b" t="t" l="l"/>
              <a:pathLst>
                <a:path h="535758" w="536185">
                  <a:moveTo>
                    <a:pt x="0" y="0"/>
                  </a:moveTo>
                  <a:lnTo>
                    <a:pt x="536185" y="0"/>
                  </a:lnTo>
                  <a:lnTo>
                    <a:pt x="536185" y="535758"/>
                  </a:lnTo>
                  <a:lnTo>
                    <a:pt x="0" y="535758"/>
                  </a:lnTo>
                  <a:close/>
                </a:path>
              </a:pathLst>
            </a:custGeom>
            <a:blipFill>
              <a:blip r:embed="rId5"/>
              <a:stretch>
                <a:fillRect l="-38925" t="0" r="-38925" b="0"/>
              </a:stretch>
            </a:blipFill>
          </p:spPr>
        </p:sp>
      </p:grpSp>
      <p:sp>
        <p:nvSpPr>
          <p:cNvPr name="Freeform 10" id="10"/>
          <p:cNvSpPr/>
          <p:nvPr/>
        </p:nvSpPr>
        <p:spPr>
          <a:xfrm flipH="false" flipV="false" rot="0">
            <a:off x="1028700" y="7529224"/>
            <a:ext cx="6190028" cy="1643370"/>
          </a:xfrm>
          <a:custGeom>
            <a:avLst/>
            <a:gdLst/>
            <a:ahLst/>
            <a:cxnLst/>
            <a:rect r="r" b="b" t="t" l="l"/>
            <a:pathLst>
              <a:path h="1643370" w="6190028">
                <a:moveTo>
                  <a:pt x="0" y="0"/>
                </a:moveTo>
                <a:lnTo>
                  <a:pt x="6190028" y="0"/>
                </a:lnTo>
                <a:lnTo>
                  <a:pt x="6190028" y="1643371"/>
                </a:lnTo>
                <a:lnTo>
                  <a:pt x="0" y="1643371"/>
                </a:lnTo>
                <a:lnTo>
                  <a:pt x="0" y="0"/>
                </a:lnTo>
                <a:close/>
              </a:path>
            </a:pathLst>
          </a:custGeom>
          <a:blipFill>
            <a:blip r:embed="rId6"/>
            <a:stretch>
              <a:fillRect l="0" t="0" r="0" b="0"/>
            </a:stretch>
          </a:blipFill>
        </p:spPr>
      </p:sp>
      <p:sp>
        <p:nvSpPr>
          <p:cNvPr name="TextBox 11" id="11"/>
          <p:cNvSpPr txBox="true"/>
          <p:nvPr/>
        </p:nvSpPr>
        <p:spPr>
          <a:xfrm rot="0">
            <a:off x="1028700" y="1346674"/>
            <a:ext cx="4123280"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CLIMATE </a:t>
            </a:r>
          </a:p>
          <a:p>
            <a:pPr algn="l">
              <a:lnSpc>
                <a:spcPts val="7199"/>
              </a:lnSpc>
            </a:pPr>
            <a:r>
              <a:rPr lang="en-US" sz="7199" b="true">
                <a:solidFill>
                  <a:srgbClr val="FFFFFF"/>
                </a:solidFill>
                <a:latin typeface="Manrope Bold"/>
                <a:ea typeface="Manrope Bold"/>
                <a:cs typeface="Manrope Bold"/>
                <a:sym typeface="Manrope Bold"/>
              </a:rPr>
              <a:t>CHANGE</a:t>
            </a:r>
          </a:p>
        </p:txBody>
      </p:sp>
      <p:sp>
        <p:nvSpPr>
          <p:cNvPr name="TextBox 12" id="12"/>
          <p:cNvSpPr txBox="true"/>
          <p:nvPr/>
        </p:nvSpPr>
        <p:spPr>
          <a:xfrm rot="0">
            <a:off x="1028700" y="3506060"/>
            <a:ext cx="5776198" cy="1206501"/>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Explore how humans are affecting our planet...</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CLIMATE CHANGE</a:t>
            </a:r>
          </a:p>
        </p:txBody>
      </p:sp>
      <p:sp>
        <p:nvSpPr>
          <p:cNvPr name="TextBox 5" id="5"/>
          <p:cNvSpPr txBox="true"/>
          <p:nvPr/>
        </p:nvSpPr>
        <p:spPr>
          <a:xfrm rot="0">
            <a:off x="1028700" y="3444433"/>
            <a:ext cx="6600898" cy="3063876"/>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We need these gases to make our planet warm enough to live on, but too much can make our world too warm, which is bad for nature, including us.</a:t>
            </a:r>
          </a:p>
        </p:txBody>
      </p:sp>
      <p:grpSp>
        <p:nvGrpSpPr>
          <p:cNvPr name="Group 6" id="6"/>
          <p:cNvGrpSpPr/>
          <p:nvPr/>
        </p:nvGrpSpPr>
        <p:grpSpPr>
          <a:xfrm rot="0">
            <a:off x="9378384" y="1028700"/>
            <a:ext cx="7880916" cy="8180194"/>
            <a:chOff x="0" y="0"/>
            <a:chExt cx="606793" cy="629836"/>
          </a:xfrm>
        </p:grpSpPr>
        <p:sp>
          <p:nvSpPr>
            <p:cNvPr name="Freeform 7" id="7"/>
            <p:cNvSpPr/>
            <p:nvPr/>
          </p:nvSpPr>
          <p:spPr>
            <a:xfrm flipH="false" flipV="false" rot="0">
              <a:off x="0" y="0"/>
              <a:ext cx="606793" cy="629836"/>
            </a:xfrm>
            <a:custGeom>
              <a:avLst/>
              <a:gdLst/>
              <a:ahLst/>
              <a:cxnLst/>
              <a:rect r="r" b="b" t="t" l="l"/>
              <a:pathLst>
                <a:path h="629836" w="606793">
                  <a:moveTo>
                    <a:pt x="0" y="0"/>
                  </a:moveTo>
                  <a:lnTo>
                    <a:pt x="606793" y="0"/>
                  </a:lnTo>
                  <a:lnTo>
                    <a:pt x="606793" y="629836"/>
                  </a:lnTo>
                  <a:lnTo>
                    <a:pt x="0" y="629836"/>
                  </a:lnTo>
                  <a:close/>
                </a:path>
              </a:pathLst>
            </a:custGeom>
            <a:blipFill>
              <a:blip r:embed="rId3"/>
              <a:stretch>
                <a:fillRect l="-27750" t="0" r="-27750" b="0"/>
              </a:stretch>
            </a:blip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9593686"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GREENHOUSE GASES</a:t>
            </a:r>
          </a:p>
        </p:txBody>
      </p:sp>
      <p:sp>
        <p:nvSpPr>
          <p:cNvPr name="TextBox 5" id="5"/>
          <p:cNvSpPr txBox="true"/>
          <p:nvPr/>
        </p:nvSpPr>
        <p:spPr>
          <a:xfrm rot="0">
            <a:off x="1028700" y="2479674"/>
            <a:ext cx="10200487" cy="6778626"/>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There are 5 main sources of greenhouse gases from human activity:</a:t>
            </a:r>
          </a:p>
          <a:p>
            <a:pPr algn="l">
              <a:lnSpc>
                <a:spcPts val="4899"/>
              </a:lnSpc>
            </a:pPr>
          </a:p>
          <a:p>
            <a:pPr algn="l" marL="755644" indent="-377822" lvl="1">
              <a:lnSpc>
                <a:spcPts val="4899"/>
              </a:lnSpc>
              <a:buFont typeface="Arial"/>
              <a:buChar char="•"/>
            </a:pPr>
            <a:r>
              <a:rPr lang="en-US" sz="3499">
                <a:solidFill>
                  <a:srgbClr val="FFFFFF"/>
                </a:solidFill>
                <a:latin typeface="Manrope"/>
                <a:ea typeface="Manrope"/>
                <a:cs typeface="Manrope"/>
                <a:sym typeface="Manrope"/>
              </a:rPr>
              <a:t>T</a:t>
            </a:r>
            <a:r>
              <a:rPr lang="en-US" b="true" sz="3499">
                <a:solidFill>
                  <a:srgbClr val="FFFFFF"/>
                </a:solidFill>
                <a:latin typeface="Manrope Bold"/>
                <a:ea typeface="Manrope Bold"/>
                <a:cs typeface="Manrope Bold"/>
                <a:sym typeface="Manrope Bold"/>
              </a:rPr>
              <a:t>ransport</a:t>
            </a:r>
            <a:r>
              <a:rPr lang="en-US" sz="3499">
                <a:solidFill>
                  <a:srgbClr val="FFFFFF"/>
                </a:solidFill>
                <a:latin typeface="Manrope"/>
                <a:ea typeface="Manrope"/>
                <a:cs typeface="Manrope"/>
                <a:sym typeface="Manrope"/>
              </a:rPr>
              <a:t>: Most transport requires fuel like petrol and diesel.</a:t>
            </a:r>
          </a:p>
          <a:p>
            <a:pPr algn="l" marL="755644" indent="-377822" lvl="1">
              <a:lnSpc>
                <a:spcPts val="4899"/>
              </a:lnSpc>
              <a:buFont typeface="Arial"/>
              <a:buChar char="•"/>
            </a:pPr>
            <a:r>
              <a:rPr lang="en-US" b="true" sz="3499">
                <a:solidFill>
                  <a:srgbClr val="FFFFFF"/>
                </a:solidFill>
                <a:latin typeface="Manrope Bold"/>
                <a:ea typeface="Manrope Bold"/>
                <a:cs typeface="Manrope Bold"/>
                <a:sym typeface="Manrope Bold"/>
              </a:rPr>
              <a:t>Agriculture</a:t>
            </a:r>
            <a:r>
              <a:rPr lang="en-US" sz="3499">
                <a:solidFill>
                  <a:srgbClr val="FFFFFF"/>
                </a:solidFill>
                <a:latin typeface="Manrope"/>
                <a:ea typeface="Manrope"/>
                <a:cs typeface="Manrope"/>
                <a:sym typeface="Manrope"/>
              </a:rPr>
              <a:t> (especially gasses from cows)</a:t>
            </a:r>
          </a:p>
          <a:p>
            <a:pPr algn="l" marL="755644" indent="-377822" lvl="1">
              <a:lnSpc>
                <a:spcPts val="4899"/>
              </a:lnSpc>
              <a:buFont typeface="Arial"/>
              <a:buChar char="•"/>
            </a:pPr>
            <a:r>
              <a:rPr lang="en-US" b="true" sz="3499">
                <a:solidFill>
                  <a:srgbClr val="FFFFFF"/>
                </a:solidFill>
                <a:latin typeface="Manrope Bold"/>
                <a:ea typeface="Manrope Bold"/>
                <a:cs typeface="Manrope Bold"/>
                <a:sym typeface="Manrope Bold"/>
              </a:rPr>
              <a:t>Electricity Production</a:t>
            </a:r>
            <a:r>
              <a:rPr lang="en-US" sz="3499">
                <a:solidFill>
                  <a:srgbClr val="FFFFFF"/>
                </a:solidFill>
                <a:latin typeface="Manrope"/>
                <a:ea typeface="Manrope"/>
                <a:cs typeface="Manrope"/>
                <a:sym typeface="Manrope"/>
              </a:rPr>
              <a:t>: We get electricity from burning fossil fuels like coal and gas.</a:t>
            </a:r>
          </a:p>
          <a:p>
            <a:pPr algn="l" marL="755644" indent="-377822" lvl="1">
              <a:lnSpc>
                <a:spcPts val="4899"/>
              </a:lnSpc>
              <a:buFont typeface="Arial"/>
              <a:buChar char="•"/>
            </a:pPr>
            <a:r>
              <a:rPr lang="en-US" b="true" sz="3499">
                <a:solidFill>
                  <a:srgbClr val="FFFFFF"/>
                </a:solidFill>
                <a:latin typeface="Manrope Bold"/>
                <a:ea typeface="Manrope Bold"/>
                <a:cs typeface="Manrope Bold"/>
                <a:sym typeface="Manrope Bold"/>
              </a:rPr>
              <a:t>Waste from homes and heating homes</a:t>
            </a:r>
          </a:p>
          <a:p>
            <a:pPr algn="l" marL="755644" indent="-377822" lvl="1">
              <a:lnSpc>
                <a:spcPts val="4899"/>
              </a:lnSpc>
              <a:buFont typeface="Arial"/>
              <a:buChar char="•"/>
            </a:pPr>
            <a:r>
              <a:rPr lang="en-US" b="true" sz="3499">
                <a:solidFill>
                  <a:srgbClr val="FFFFFF"/>
                </a:solidFill>
                <a:latin typeface="Manrope Bold"/>
                <a:ea typeface="Manrope Bold"/>
                <a:cs typeface="Manrope Bold"/>
                <a:sym typeface="Manrope Bold"/>
              </a:rPr>
              <a:t>Industry</a:t>
            </a:r>
            <a:r>
              <a:rPr lang="en-US" sz="3499">
                <a:solidFill>
                  <a:srgbClr val="FFFFFF"/>
                </a:solidFill>
                <a:latin typeface="Manrope"/>
                <a:ea typeface="Manrope"/>
                <a:cs typeface="Manrope"/>
                <a:sym typeface="Manrope"/>
              </a:rPr>
              <a:t>: Factories burn a lot of fossil fuels to make different products.</a:t>
            </a:r>
          </a:p>
        </p:txBody>
      </p:sp>
      <p:grpSp>
        <p:nvGrpSpPr>
          <p:cNvPr name="Group 6" id="6"/>
          <p:cNvGrpSpPr/>
          <p:nvPr/>
        </p:nvGrpSpPr>
        <p:grpSpPr>
          <a:xfrm rot="0">
            <a:off x="11515833" y="1028700"/>
            <a:ext cx="6030113" cy="8180194"/>
            <a:chOff x="0" y="0"/>
            <a:chExt cx="464290" cy="629836"/>
          </a:xfrm>
        </p:grpSpPr>
        <p:sp>
          <p:nvSpPr>
            <p:cNvPr name="Freeform 7" id="7"/>
            <p:cNvSpPr/>
            <p:nvPr/>
          </p:nvSpPr>
          <p:spPr>
            <a:xfrm flipH="false" flipV="false" rot="0">
              <a:off x="0" y="0"/>
              <a:ext cx="464290" cy="629836"/>
            </a:xfrm>
            <a:custGeom>
              <a:avLst/>
              <a:gdLst/>
              <a:ahLst/>
              <a:cxnLst/>
              <a:rect r="r" b="b" t="t" l="l"/>
              <a:pathLst>
                <a:path h="629836" w="464290">
                  <a:moveTo>
                    <a:pt x="0" y="0"/>
                  </a:moveTo>
                  <a:lnTo>
                    <a:pt x="464290" y="0"/>
                  </a:lnTo>
                  <a:lnTo>
                    <a:pt x="464290" y="629836"/>
                  </a:lnTo>
                  <a:lnTo>
                    <a:pt x="0" y="629836"/>
                  </a:lnTo>
                  <a:close/>
                </a:path>
              </a:pathLst>
            </a:custGeom>
            <a:blipFill>
              <a:blip r:embed="rId3"/>
              <a:stretch>
                <a:fillRect l="-5877" t="0" r="-97733" b="0"/>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CLIMATE CHANGE</a:t>
            </a:r>
          </a:p>
        </p:txBody>
      </p:sp>
      <p:sp>
        <p:nvSpPr>
          <p:cNvPr name="TextBox 5" id="5"/>
          <p:cNvSpPr txBox="true"/>
          <p:nvPr/>
        </p:nvSpPr>
        <p:spPr>
          <a:xfrm rot="0">
            <a:off x="1028700" y="3444433"/>
            <a:ext cx="6600898" cy="3683001"/>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These greenhouse gases are affecting our world in many ways. More heat makes storms bigger, and it also helps to melt ice, which runs into the sea and raises sea levels. </a:t>
            </a:r>
          </a:p>
        </p:txBody>
      </p:sp>
      <p:grpSp>
        <p:nvGrpSpPr>
          <p:cNvPr name="Group 6" id="6"/>
          <p:cNvGrpSpPr/>
          <p:nvPr/>
        </p:nvGrpSpPr>
        <p:grpSpPr>
          <a:xfrm rot="0">
            <a:off x="9378384" y="1028700"/>
            <a:ext cx="7880916" cy="8180194"/>
            <a:chOff x="0" y="0"/>
            <a:chExt cx="606793" cy="629836"/>
          </a:xfrm>
        </p:grpSpPr>
        <p:sp>
          <p:nvSpPr>
            <p:cNvPr name="Freeform 7" id="7"/>
            <p:cNvSpPr/>
            <p:nvPr/>
          </p:nvSpPr>
          <p:spPr>
            <a:xfrm flipH="false" flipV="false" rot="0">
              <a:off x="0" y="0"/>
              <a:ext cx="606793" cy="629836"/>
            </a:xfrm>
            <a:custGeom>
              <a:avLst/>
              <a:gdLst/>
              <a:ahLst/>
              <a:cxnLst/>
              <a:rect r="r" b="b" t="t" l="l"/>
              <a:pathLst>
                <a:path h="629836" w="606793">
                  <a:moveTo>
                    <a:pt x="0" y="0"/>
                  </a:moveTo>
                  <a:lnTo>
                    <a:pt x="606793" y="0"/>
                  </a:lnTo>
                  <a:lnTo>
                    <a:pt x="606793" y="629836"/>
                  </a:lnTo>
                  <a:lnTo>
                    <a:pt x="0" y="629836"/>
                  </a:lnTo>
                  <a:close/>
                </a:path>
              </a:pathLst>
            </a:custGeom>
            <a:blipFill>
              <a:blip r:embed="rId3"/>
              <a:stretch>
                <a:fillRect l="-19662" t="0" r="-19662" b="0"/>
              </a:stretch>
            </a:blip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CLIMATE CHANGE</a:t>
            </a:r>
          </a:p>
        </p:txBody>
      </p:sp>
      <p:sp>
        <p:nvSpPr>
          <p:cNvPr name="TextBox 5" id="5"/>
          <p:cNvSpPr txBox="true"/>
          <p:nvPr/>
        </p:nvSpPr>
        <p:spPr>
          <a:xfrm rot="0">
            <a:off x="1028700" y="3444433"/>
            <a:ext cx="6600898" cy="3683001"/>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Our oceans help us by taking in a lot of this heat, but this leads to our oceans becoming warmer, which can be harmful to many species that live in the sea! </a:t>
            </a:r>
          </a:p>
        </p:txBody>
      </p:sp>
      <p:grpSp>
        <p:nvGrpSpPr>
          <p:cNvPr name="Group 6" id="6"/>
          <p:cNvGrpSpPr/>
          <p:nvPr/>
        </p:nvGrpSpPr>
        <p:grpSpPr>
          <a:xfrm rot="0">
            <a:off x="9378384" y="1028700"/>
            <a:ext cx="7880916" cy="8180194"/>
            <a:chOff x="0" y="0"/>
            <a:chExt cx="606793" cy="629836"/>
          </a:xfrm>
        </p:grpSpPr>
        <p:sp>
          <p:nvSpPr>
            <p:cNvPr name="Freeform 7" id="7"/>
            <p:cNvSpPr/>
            <p:nvPr/>
          </p:nvSpPr>
          <p:spPr>
            <a:xfrm flipH="false" flipV="false" rot="0">
              <a:off x="0" y="0"/>
              <a:ext cx="606793" cy="629836"/>
            </a:xfrm>
            <a:custGeom>
              <a:avLst/>
              <a:gdLst/>
              <a:ahLst/>
              <a:cxnLst/>
              <a:rect r="r" b="b" t="t" l="l"/>
              <a:pathLst>
                <a:path h="629836" w="606793">
                  <a:moveTo>
                    <a:pt x="0" y="0"/>
                  </a:moveTo>
                  <a:lnTo>
                    <a:pt x="606793" y="0"/>
                  </a:lnTo>
                  <a:lnTo>
                    <a:pt x="606793" y="629836"/>
                  </a:lnTo>
                  <a:lnTo>
                    <a:pt x="0" y="629836"/>
                  </a:lnTo>
                  <a:close/>
                </a:path>
              </a:pathLst>
            </a:custGeom>
            <a:blipFill>
              <a:blip r:embed="rId3"/>
              <a:stretch>
                <a:fillRect l="-27896" t="0" r="-27896" b="0"/>
              </a:stretch>
            </a:blipFill>
          </p:spPr>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grpSp>
        <p:nvGrpSpPr>
          <p:cNvPr name="Group 4" id="4"/>
          <p:cNvGrpSpPr/>
          <p:nvPr/>
        </p:nvGrpSpPr>
        <p:grpSpPr>
          <a:xfrm rot="-5400000">
            <a:off x="10767103" y="5687864"/>
            <a:ext cx="2670649" cy="2527123"/>
            <a:chOff x="0" y="0"/>
            <a:chExt cx="660275" cy="624790"/>
          </a:xfrm>
        </p:grpSpPr>
        <p:sp>
          <p:nvSpPr>
            <p:cNvPr name="Freeform 5" id="5"/>
            <p:cNvSpPr/>
            <p:nvPr/>
          </p:nvSpPr>
          <p:spPr>
            <a:xfrm flipH="false" flipV="false" rot="5400000">
              <a:off x="17742" y="-17742"/>
              <a:ext cx="624790" cy="660275"/>
            </a:xfrm>
            <a:custGeom>
              <a:avLst/>
              <a:gdLst/>
              <a:ahLst/>
              <a:cxnLst/>
              <a:rect r="r" b="b" t="t" l="l"/>
              <a:pathLst>
                <a:path h="660275" w="624790">
                  <a:moveTo>
                    <a:pt x="0" y="660274"/>
                  </a:moveTo>
                  <a:lnTo>
                    <a:pt x="0" y="0"/>
                  </a:lnTo>
                  <a:lnTo>
                    <a:pt x="624790" y="0"/>
                  </a:lnTo>
                  <a:lnTo>
                    <a:pt x="624790" y="660274"/>
                  </a:lnTo>
                  <a:close/>
                </a:path>
              </a:pathLst>
            </a:custGeom>
            <a:blipFill>
              <a:blip r:embed="rId3"/>
              <a:stretch>
                <a:fillRect l="-29234" t="0" r="-29234" b="0"/>
              </a:stretch>
            </a:blipFill>
          </p:spPr>
        </p:sp>
      </p:grpSp>
      <p:grpSp>
        <p:nvGrpSpPr>
          <p:cNvPr name="Group 6" id="6"/>
          <p:cNvGrpSpPr/>
          <p:nvPr/>
        </p:nvGrpSpPr>
        <p:grpSpPr>
          <a:xfrm rot="0">
            <a:off x="7511642" y="840848"/>
            <a:ext cx="2527123" cy="3815820"/>
            <a:chOff x="0" y="0"/>
            <a:chExt cx="3369498" cy="5087760"/>
          </a:xfrm>
        </p:grpSpPr>
        <p:grpSp>
          <p:nvGrpSpPr>
            <p:cNvPr name="Group 7" id="7"/>
            <p:cNvGrpSpPr/>
            <p:nvPr/>
          </p:nvGrpSpPr>
          <p:grpSpPr>
            <a:xfrm rot="-5400000">
              <a:off x="-95683" y="95683"/>
              <a:ext cx="3560865" cy="3369498"/>
              <a:chOff x="0" y="0"/>
              <a:chExt cx="666900" cy="631060"/>
            </a:xfrm>
          </p:grpSpPr>
          <p:sp>
            <p:nvSpPr>
              <p:cNvPr name="Freeform 8" id="8"/>
              <p:cNvSpPr/>
              <p:nvPr/>
            </p:nvSpPr>
            <p:spPr>
              <a:xfrm flipH="false" flipV="false" rot="5400000">
                <a:off x="17920" y="-17920"/>
                <a:ext cx="631060" cy="666900"/>
              </a:xfrm>
              <a:custGeom>
                <a:avLst/>
                <a:gdLst/>
                <a:ahLst/>
                <a:cxnLst/>
                <a:rect r="r" b="b" t="t" l="l"/>
                <a:pathLst>
                  <a:path h="666900" w="631060">
                    <a:moveTo>
                      <a:pt x="0" y="666900"/>
                    </a:moveTo>
                    <a:lnTo>
                      <a:pt x="0" y="0"/>
                    </a:lnTo>
                    <a:lnTo>
                      <a:pt x="631060" y="0"/>
                    </a:lnTo>
                    <a:lnTo>
                      <a:pt x="631060" y="666900"/>
                    </a:lnTo>
                    <a:close/>
                  </a:path>
                </a:pathLst>
              </a:custGeom>
              <a:blipFill>
                <a:blip r:embed="rId4"/>
                <a:stretch>
                  <a:fillRect l="-29160" t="0" r="-29160" b="0"/>
                </a:stretch>
              </a:blipFill>
            </p:spPr>
          </p:sp>
        </p:grpSp>
        <p:sp>
          <p:nvSpPr>
            <p:cNvPr name="TextBox 9" id="9"/>
            <p:cNvSpPr txBox="true"/>
            <p:nvPr/>
          </p:nvSpPr>
          <p:spPr>
            <a:xfrm rot="0">
              <a:off x="0" y="3735210"/>
              <a:ext cx="3369498" cy="1352551"/>
            </a:xfrm>
            <a:prstGeom prst="rect">
              <a:avLst/>
            </a:prstGeom>
          </p:spPr>
          <p:txBody>
            <a:bodyPr anchor="t" rtlCol="false" tIns="0" lIns="0" bIns="0" rIns="0">
              <a:spAutoFit/>
            </a:bodyPr>
            <a:lstStyle/>
            <a:p>
              <a:pPr algn="ctr">
                <a:lnSpc>
                  <a:spcPts val="4199"/>
                </a:lnSpc>
              </a:pPr>
              <a:r>
                <a:rPr lang="en-US" sz="2999">
                  <a:solidFill>
                    <a:srgbClr val="FFFFFF"/>
                  </a:solidFill>
                  <a:latin typeface="Manrope"/>
                  <a:ea typeface="Manrope"/>
                  <a:cs typeface="Manrope"/>
                  <a:sym typeface="Manrope"/>
                </a:rPr>
                <a:t>Deciduous forest</a:t>
              </a:r>
            </a:p>
          </p:txBody>
        </p:sp>
      </p:grpSp>
      <p:grpSp>
        <p:nvGrpSpPr>
          <p:cNvPr name="Group 10" id="10"/>
          <p:cNvGrpSpPr/>
          <p:nvPr/>
        </p:nvGrpSpPr>
        <p:grpSpPr>
          <a:xfrm rot="0">
            <a:off x="10686466" y="840848"/>
            <a:ext cx="2527123" cy="4339695"/>
            <a:chOff x="0" y="0"/>
            <a:chExt cx="3369498" cy="5786260"/>
          </a:xfrm>
        </p:grpSpPr>
        <p:grpSp>
          <p:nvGrpSpPr>
            <p:cNvPr name="Group 11" id="11"/>
            <p:cNvGrpSpPr/>
            <p:nvPr/>
          </p:nvGrpSpPr>
          <p:grpSpPr>
            <a:xfrm rot="-5400000">
              <a:off x="-95683" y="95683"/>
              <a:ext cx="3560865" cy="3369498"/>
              <a:chOff x="0" y="0"/>
              <a:chExt cx="666900" cy="631060"/>
            </a:xfrm>
          </p:grpSpPr>
          <p:sp>
            <p:nvSpPr>
              <p:cNvPr name="Freeform 12" id="12"/>
              <p:cNvSpPr/>
              <p:nvPr/>
            </p:nvSpPr>
            <p:spPr>
              <a:xfrm flipH="false" flipV="false" rot="5400000">
                <a:off x="17920" y="-17920"/>
                <a:ext cx="631060" cy="666900"/>
              </a:xfrm>
              <a:custGeom>
                <a:avLst/>
                <a:gdLst/>
                <a:ahLst/>
                <a:cxnLst/>
                <a:rect r="r" b="b" t="t" l="l"/>
                <a:pathLst>
                  <a:path h="666900" w="631060">
                    <a:moveTo>
                      <a:pt x="0" y="666900"/>
                    </a:moveTo>
                    <a:lnTo>
                      <a:pt x="0" y="0"/>
                    </a:lnTo>
                    <a:lnTo>
                      <a:pt x="631060" y="0"/>
                    </a:lnTo>
                    <a:lnTo>
                      <a:pt x="631060" y="666900"/>
                    </a:lnTo>
                    <a:close/>
                  </a:path>
                </a:pathLst>
              </a:custGeom>
              <a:blipFill>
                <a:blip r:embed="rId5"/>
                <a:stretch>
                  <a:fillRect l="-7493" t="0" r="-51124" b="0"/>
                </a:stretch>
              </a:blipFill>
            </p:spPr>
          </p:sp>
        </p:grpSp>
        <p:sp>
          <p:nvSpPr>
            <p:cNvPr name="TextBox 13" id="13"/>
            <p:cNvSpPr txBox="true"/>
            <p:nvPr/>
          </p:nvSpPr>
          <p:spPr>
            <a:xfrm rot="0">
              <a:off x="0" y="3735210"/>
              <a:ext cx="3369498" cy="2051051"/>
            </a:xfrm>
            <a:prstGeom prst="rect">
              <a:avLst/>
            </a:prstGeom>
          </p:spPr>
          <p:txBody>
            <a:bodyPr anchor="t" rtlCol="false" tIns="0" lIns="0" bIns="0" rIns="0">
              <a:spAutoFit/>
            </a:bodyPr>
            <a:lstStyle/>
            <a:p>
              <a:pPr algn="ctr">
                <a:lnSpc>
                  <a:spcPts val="4199"/>
                </a:lnSpc>
              </a:pPr>
              <a:r>
                <a:rPr lang="en-US" sz="2999">
                  <a:solidFill>
                    <a:srgbClr val="FFFFFF"/>
                  </a:solidFill>
                  <a:latin typeface="Manrope Light"/>
                  <a:ea typeface="Manrope Light"/>
                  <a:cs typeface="Manrope Light"/>
                  <a:sym typeface="Manrope Light"/>
                </a:rPr>
                <a:t>Alpine coniferous forest</a:t>
              </a:r>
            </a:p>
          </p:txBody>
        </p:sp>
      </p:grpSp>
      <p:grpSp>
        <p:nvGrpSpPr>
          <p:cNvPr name="Group 14" id="14"/>
          <p:cNvGrpSpPr/>
          <p:nvPr/>
        </p:nvGrpSpPr>
        <p:grpSpPr>
          <a:xfrm rot="0">
            <a:off x="13861289" y="999754"/>
            <a:ext cx="2527123" cy="3289774"/>
            <a:chOff x="0" y="0"/>
            <a:chExt cx="3369498" cy="4386365"/>
          </a:xfrm>
        </p:grpSpPr>
        <p:grpSp>
          <p:nvGrpSpPr>
            <p:cNvPr name="Group 15" id="15"/>
            <p:cNvGrpSpPr/>
            <p:nvPr/>
          </p:nvGrpSpPr>
          <p:grpSpPr>
            <a:xfrm rot="-5400000">
              <a:off x="-95683" y="95683"/>
              <a:ext cx="3560865" cy="3369498"/>
              <a:chOff x="0" y="0"/>
              <a:chExt cx="666900" cy="631060"/>
            </a:xfrm>
          </p:grpSpPr>
          <p:sp>
            <p:nvSpPr>
              <p:cNvPr name="Freeform 16" id="16"/>
              <p:cNvSpPr/>
              <p:nvPr/>
            </p:nvSpPr>
            <p:spPr>
              <a:xfrm flipH="false" flipV="false" rot="5400000">
                <a:off x="17920" y="-17920"/>
                <a:ext cx="631060" cy="666900"/>
              </a:xfrm>
              <a:custGeom>
                <a:avLst/>
                <a:gdLst/>
                <a:ahLst/>
                <a:cxnLst/>
                <a:rect r="r" b="b" t="t" l="l"/>
                <a:pathLst>
                  <a:path h="666900" w="631060">
                    <a:moveTo>
                      <a:pt x="0" y="666900"/>
                    </a:moveTo>
                    <a:lnTo>
                      <a:pt x="0" y="0"/>
                    </a:lnTo>
                    <a:lnTo>
                      <a:pt x="631060" y="0"/>
                    </a:lnTo>
                    <a:lnTo>
                      <a:pt x="631060" y="666900"/>
                    </a:lnTo>
                    <a:close/>
                  </a:path>
                </a:pathLst>
              </a:custGeom>
              <a:blipFill>
                <a:blip r:embed="rId6"/>
                <a:stretch>
                  <a:fillRect l="-29309" t="0" r="-29309" b="0"/>
                </a:stretch>
              </a:blipFill>
            </p:spPr>
          </p:sp>
        </p:grpSp>
        <p:sp>
          <p:nvSpPr>
            <p:cNvPr name="TextBox 17" id="17"/>
            <p:cNvSpPr txBox="true"/>
            <p:nvPr/>
          </p:nvSpPr>
          <p:spPr>
            <a:xfrm rot="0">
              <a:off x="0" y="3732315"/>
              <a:ext cx="3369498" cy="654051"/>
            </a:xfrm>
            <a:prstGeom prst="rect">
              <a:avLst/>
            </a:prstGeom>
          </p:spPr>
          <p:txBody>
            <a:bodyPr anchor="t" rtlCol="false" tIns="0" lIns="0" bIns="0" rIns="0">
              <a:spAutoFit/>
            </a:bodyPr>
            <a:lstStyle/>
            <a:p>
              <a:pPr algn="ctr">
                <a:lnSpc>
                  <a:spcPts val="4199"/>
                </a:lnSpc>
              </a:pPr>
              <a:r>
                <a:rPr lang="en-US" sz="2999">
                  <a:solidFill>
                    <a:srgbClr val="FFFFFF"/>
                  </a:solidFill>
                  <a:latin typeface="Manrope Light"/>
                  <a:ea typeface="Manrope Light"/>
                  <a:cs typeface="Manrope Light"/>
                  <a:sym typeface="Manrope Light"/>
                </a:rPr>
                <a:t>Rainforest</a:t>
              </a:r>
            </a:p>
          </p:txBody>
        </p:sp>
      </p:grpSp>
      <p:grpSp>
        <p:nvGrpSpPr>
          <p:cNvPr name="Group 18" id="18"/>
          <p:cNvGrpSpPr/>
          <p:nvPr/>
        </p:nvGrpSpPr>
        <p:grpSpPr>
          <a:xfrm rot="0">
            <a:off x="7556388" y="4958876"/>
            <a:ext cx="2527123" cy="3289774"/>
            <a:chOff x="0" y="0"/>
            <a:chExt cx="3369498" cy="4386365"/>
          </a:xfrm>
        </p:grpSpPr>
        <p:grpSp>
          <p:nvGrpSpPr>
            <p:cNvPr name="Group 19" id="19"/>
            <p:cNvGrpSpPr/>
            <p:nvPr/>
          </p:nvGrpSpPr>
          <p:grpSpPr>
            <a:xfrm rot="-5400000">
              <a:off x="-95683" y="95683"/>
              <a:ext cx="3560865" cy="3369498"/>
              <a:chOff x="0" y="0"/>
              <a:chExt cx="666900" cy="631060"/>
            </a:xfrm>
          </p:grpSpPr>
          <p:sp>
            <p:nvSpPr>
              <p:cNvPr name="Freeform 20" id="20"/>
              <p:cNvSpPr/>
              <p:nvPr/>
            </p:nvSpPr>
            <p:spPr>
              <a:xfrm flipH="false" flipV="false" rot="5400000">
                <a:off x="17920" y="-17920"/>
                <a:ext cx="631060" cy="666900"/>
              </a:xfrm>
              <a:custGeom>
                <a:avLst/>
                <a:gdLst/>
                <a:ahLst/>
                <a:cxnLst/>
                <a:rect r="r" b="b" t="t" l="l"/>
                <a:pathLst>
                  <a:path h="666900" w="631060">
                    <a:moveTo>
                      <a:pt x="0" y="666900"/>
                    </a:moveTo>
                    <a:lnTo>
                      <a:pt x="0" y="0"/>
                    </a:lnTo>
                    <a:lnTo>
                      <a:pt x="631060" y="0"/>
                    </a:lnTo>
                    <a:lnTo>
                      <a:pt x="631060" y="666900"/>
                    </a:lnTo>
                    <a:close/>
                  </a:path>
                </a:pathLst>
              </a:custGeom>
              <a:blipFill>
                <a:blip r:embed="rId7"/>
                <a:stretch>
                  <a:fillRect l="-10610" t="0" r="-48008" b="0"/>
                </a:stretch>
              </a:blipFill>
            </p:spPr>
          </p:sp>
        </p:grpSp>
        <p:sp>
          <p:nvSpPr>
            <p:cNvPr name="TextBox 21" id="21"/>
            <p:cNvSpPr txBox="true"/>
            <p:nvPr/>
          </p:nvSpPr>
          <p:spPr>
            <a:xfrm rot="0">
              <a:off x="0" y="3732315"/>
              <a:ext cx="3369498" cy="654051"/>
            </a:xfrm>
            <a:prstGeom prst="rect">
              <a:avLst/>
            </a:prstGeom>
          </p:spPr>
          <p:txBody>
            <a:bodyPr anchor="t" rtlCol="false" tIns="0" lIns="0" bIns="0" rIns="0">
              <a:spAutoFit/>
            </a:bodyPr>
            <a:lstStyle/>
            <a:p>
              <a:pPr algn="ctr">
                <a:lnSpc>
                  <a:spcPts val="4199"/>
                </a:lnSpc>
              </a:pPr>
              <a:r>
                <a:rPr lang="en-US" sz="2999">
                  <a:solidFill>
                    <a:srgbClr val="FFFFFF"/>
                  </a:solidFill>
                  <a:latin typeface="Manrope Light"/>
                  <a:ea typeface="Manrope Light"/>
                  <a:cs typeface="Manrope Light"/>
                  <a:sym typeface="Manrope Light"/>
                </a:rPr>
                <a:t>Desert Biome</a:t>
              </a:r>
            </a:p>
          </p:txBody>
        </p:sp>
      </p:grpSp>
      <p:sp>
        <p:nvSpPr>
          <p:cNvPr name="TextBox 22" id="22"/>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ACTIVITY</a:t>
            </a:r>
          </a:p>
        </p:txBody>
      </p:sp>
      <p:sp>
        <p:nvSpPr>
          <p:cNvPr name="TextBox 23" id="23"/>
          <p:cNvSpPr txBox="true"/>
          <p:nvPr/>
        </p:nvSpPr>
        <p:spPr>
          <a:xfrm rot="0">
            <a:off x="1087866" y="2479674"/>
            <a:ext cx="5776198" cy="6778626"/>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As our climate changes, this affects plants and animals that have evolved to survive in different climate zones - we call areas with plants and animals adapted to certain climate zones ‘biomes’!</a:t>
            </a:r>
          </a:p>
          <a:p>
            <a:pPr algn="l">
              <a:lnSpc>
                <a:spcPts val="4899"/>
              </a:lnSpc>
            </a:pPr>
          </a:p>
          <a:p>
            <a:pPr algn="l">
              <a:lnSpc>
                <a:spcPts val="4899"/>
              </a:lnSpc>
            </a:pPr>
            <a:r>
              <a:rPr lang="en-US" sz="3499">
                <a:solidFill>
                  <a:srgbClr val="FFFFFF"/>
                </a:solidFill>
                <a:latin typeface="Manrope"/>
                <a:ea typeface="Manrope"/>
                <a:cs typeface="Manrope"/>
                <a:sym typeface="Manrope"/>
              </a:rPr>
              <a:t>Can you match the ‘biome’ to the climate zone?</a:t>
            </a:r>
          </a:p>
        </p:txBody>
      </p:sp>
      <p:sp>
        <p:nvSpPr>
          <p:cNvPr name="TextBox 24" id="24"/>
          <p:cNvSpPr txBox="true"/>
          <p:nvPr/>
        </p:nvSpPr>
        <p:spPr>
          <a:xfrm rot="0">
            <a:off x="11433213" y="8229600"/>
            <a:ext cx="1338429" cy="504825"/>
          </a:xfrm>
          <a:prstGeom prst="rect">
            <a:avLst/>
          </a:prstGeom>
        </p:spPr>
        <p:txBody>
          <a:bodyPr anchor="t" rtlCol="false" tIns="0" lIns="0" bIns="0" rIns="0">
            <a:spAutoFit/>
          </a:bodyPr>
          <a:lstStyle/>
          <a:p>
            <a:pPr algn="ctr">
              <a:lnSpc>
                <a:spcPts val="4199"/>
              </a:lnSpc>
            </a:pPr>
            <a:r>
              <a:rPr lang="en-US" sz="2999">
                <a:solidFill>
                  <a:srgbClr val="FFFFFF"/>
                </a:solidFill>
                <a:latin typeface="Manrope"/>
                <a:ea typeface="Manrope"/>
                <a:cs typeface="Manrope"/>
                <a:sym typeface="Manrope"/>
              </a:rPr>
              <a:t> Tundra</a:t>
            </a:r>
          </a:p>
        </p:txBody>
      </p:sp>
      <p:grpSp>
        <p:nvGrpSpPr>
          <p:cNvPr name="Group 25" id="25"/>
          <p:cNvGrpSpPr/>
          <p:nvPr/>
        </p:nvGrpSpPr>
        <p:grpSpPr>
          <a:xfrm rot="0">
            <a:off x="14059163" y="8734425"/>
            <a:ext cx="1535756" cy="631846"/>
            <a:chOff x="0" y="0"/>
            <a:chExt cx="2047674" cy="842462"/>
          </a:xfrm>
        </p:grpSpPr>
        <p:grpSp>
          <p:nvGrpSpPr>
            <p:cNvPr name="Group 26" id="26"/>
            <p:cNvGrpSpPr/>
            <p:nvPr/>
          </p:nvGrpSpPr>
          <p:grpSpPr>
            <a:xfrm rot="0">
              <a:off x="0" y="0"/>
              <a:ext cx="2047674" cy="842462"/>
              <a:chOff x="0" y="0"/>
              <a:chExt cx="404479" cy="166412"/>
            </a:xfrm>
          </p:grpSpPr>
          <p:sp>
            <p:nvSpPr>
              <p:cNvPr name="Freeform 27" id="27"/>
              <p:cNvSpPr/>
              <p:nvPr/>
            </p:nvSpPr>
            <p:spPr>
              <a:xfrm flipH="false" flipV="false" rot="0">
                <a:off x="0" y="0"/>
                <a:ext cx="404479" cy="166412"/>
              </a:xfrm>
              <a:custGeom>
                <a:avLst/>
                <a:gdLst/>
                <a:ahLst/>
                <a:cxnLst/>
                <a:rect r="r" b="b" t="t" l="l"/>
                <a:pathLst>
                  <a:path h="166412" w="404479">
                    <a:moveTo>
                      <a:pt x="0" y="0"/>
                    </a:moveTo>
                    <a:lnTo>
                      <a:pt x="404479" y="0"/>
                    </a:lnTo>
                    <a:lnTo>
                      <a:pt x="404479" y="166412"/>
                    </a:lnTo>
                    <a:lnTo>
                      <a:pt x="0" y="166412"/>
                    </a:lnTo>
                    <a:close/>
                  </a:path>
                </a:pathLst>
              </a:custGeom>
              <a:solidFill>
                <a:srgbClr val="3366FF"/>
              </a:solidFill>
            </p:spPr>
          </p:sp>
          <p:sp>
            <p:nvSpPr>
              <p:cNvPr name="TextBox 28" id="28"/>
              <p:cNvSpPr txBox="true"/>
              <p:nvPr/>
            </p:nvSpPr>
            <p:spPr>
              <a:xfrm>
                <a:off x="0" y="-76200"/>
                <a:ext cx="404479" cy="242612"/>
              </a:xfrm>
              <a:prstGeom prst="rect">
                <a:avLst/>
              </a:prstGeom>
            </p:spPr>
            <p:txBody>
              <a:bodyPr anchor="ctr" rtlCol="false" tIns="50800" lIns="50800" bIns="50800" rIns="50800"/>
              <a:lstStyle/>
              <a:p>
                <a:pPr algn="ctr">
                  <a:lnSpc>
                    <a:spcPts val="2659"/>
                  </a:lnSpc>
                </a:pPr>
              </a:p>
            </p:txBody>
          </p:sp>
        </p:grpSp>
        <p:sp>
          <p:nvSpPr>
            <p:cNvPr name="TextBox 29" id="29"/>
            <p:cNvSpPr txBox="true"/>
            <p:nvPr/>
          </p:nvSpPr>
          <p:spPr>
            <a:xfrm rot="0">
              <a:off x="248899" y="50801"/>
              <a:ext cx="1567280" cy="654052"/>
            </a:xfrm>
            <a:prstGeom prst="rect">
              <a:avLst/>
            </a:prstGeom>
          </p:spPr>
          <p:txBody>
            <a:bodyPr anchor="t" rtlCol="false" tIns="0" lIns="0" bIns="0" rIns="0">
              <a:spAutoFit/>
            </a:bodyPr>
            <a:lstStyle/>
            <a:p>
              <a:pPr algn="ctr">
                <a:lnSpc>
                  <a:spcPts val="4199"/>
                </a:lnSpc>
              </a:pPr>
              <a:r>
                <a:rPr lang="en-US" sz="2999" b="true">
                  <a:solidFill>
                    <a:srgbClr val="FFFFFF"/>
                  </a:solidFill>
                  <a:latin typeface="Manrope Bold"/>
                  <a:ea typeface="Manrope Bold"/>
                  <a:cs typeface="Manrope Bold"/>
                  <a:sym typeface="Manrope Bold"/>
                </a:rPr>
                <a:t>Polar</a:t>
              </a:r>
            </a:p>
          </p:txBody>
        </p:sp>
      </p:grpSp>
      <p:grpSp>
        <p:nvGrpSpPr>
          <p:cNvPr name="Group 30" id="30"/>
          <p:cNvGrpSpPr/>
          <p:nvPr/>
        </p:nvGrpSpPr>
        <p:grpSpPr>
          <a:xfrm rot="0">
            <a:off x="14827041" y="6196174"/>
            <a:ext cx="3086100" cy="689078"/>
            <a:chOff x="0" y="0"/>
            <a:chExt cx="4114800" cy="918770"/>
          </a:xfrm>
        </p:grpSpPr>
        <p:grpSp>
          <p:nvGrpSpPr>
            <p:cNvPr name="Group 31" id="31"/>
            <p:cNvGrpSpPr/>
            <p:nvPr/>
          </p:nvGrpSpPr>
          <p:grpSpPr>
            <a:xfrm rot="0">
              <a:off x="0" y="0"/>
              <a:ext cx="4114800" cy="918770"/>
              <a:chOff x="0" y="0"/>
              <a:chExt cx="812800" cy="181485"/>
            </a:xfrm>
          </p:grpSpPr>
          <p:sp>
            <p:nvSpPr>
              <p:cNvPr name="Freeform 32" id="32"/>
              <p:cNvSpPr/>
              <p:nvPr/>
            </p:nvSpPr>
            <p:spPr>
              <a:xfrm flipH="false" flipV="false" rot="0">
                <a:off x="0" y="0"/>
                <a:ext cx="812800" cy="181485"/>
              </a:xfrm>
              <a:custGeom>
                <a:avLst/>
                <a:gdLst/>
                <a:ahLst/>
                <a:cxnLst/>
                <a:rect r="r" b="b" t="t" l="l"/>
                <a:pathLst>
                  <a:path h="181485" w="812800">
                    <a:moveTo>
                      <a:pt x="0" y="0"/>
                    </a:moveTo>
                    <a:lnTo>
                      <a:pt x="812800" y="0"/>
                    </a:lnTo>
                    <a:lnTo>
                      <a:pt x="812800" y="181485"/>
                    </a:lnTo>
                    <a:lnTo>
                      <a:pt x="0" y="181485"/>
                    </a:lnTo>
                    <a:close/>
                  </a:path>
                </a:pathLst>
              </a:custGeom>
              <a:solidFill>
                <a:srgbClr val="3366FF"/>
              </a:solidFill>
            </p:spPr>
          </p:sp>
          <p:sp>
            <p:nvSpPr>
              <p:cNvPr name="TextBox 33" id="33"/>
              <p:cNvSpPr txBox="true"/>
              <p:nvPr/>
            </p:nvSpPr>
            <p:spPr>
              <a:xfrm>
                <a:off x="0" y="-76200"/>
                <a:ext cx="812800" cy="257685"/>
              </a:xfrm>
              <a:prstGeom prst="rect">
                <a:avLst/>
              </a:prstGeom>
            </p:spPr>
            <p:txBody>
              <a:bodyPr anchor="ctr" rtlCol="false" tIns="50800" lIns="50800" bIns="50800" rIns="50800"/>
              <a:lstStyle/>
              <a:p>
                <a:pPr algn="ctr">
                  <a:lnSpc>
                    <a:spcPts val="2659"/>
                  </a:lnSpc>
                </a:pPr>
              </a:p>
            </p:txBody>
          </p:sp>
        </p:grpSp>
        <p:sp>
          <p:nvSpPr>
            <p:cNvPr name="TextBox 34" id="34"/>
            <p:cNvSpPr txBox="true"/>
            <p:nvPr/>
          </p:nvSpPr>
          <p:spPr>
            <a:xfrm rot="0">
              <a:off x="673761" y="58243"/>
              <a:ext cx="2767279" cy="654052"/>
            </a:xfrm>
            <a:prstGeom prst="rect">
              <a:avLst/>
            </a:prstGeom>
          </p:spPr>
          <p:txBody>
            <a:bodyPr anchor="t" rtlCol="false" tIns="0" lIns="0" bIns="0" rIns="0">
              <a:spAutoFit/>
            </a:bodyPr>
            <a:lstStyle/>
            <a:p>
              <a:pPr algn="ctr">
                <a:lnSpc>
                  <a:spcPts val="4199"/>
                </a:lnSpc>
              </a:pPr>
              <a:r>
                <a:rPr lang="en-US" sz="2999" b="true">
                  <a:solidFill>
                    <a:srgbClr val="FFFFFF"/>
                  </a:solidFill>
                  <a:latin typeface="Manrope Bold"/>
                  <a:ea typeface="Manrope Bold"/>
                  <a:cs typeface="Manrope Bold"/>
                  <a:sym typeface="Manrope Bold"/>
                </a:rPr>
                <a:t>Temperate</a:t>
              </a:r>
            </a:p>
          </p:txBody>
        </p:sp>
      </p:grpSp>
      <p:grpSp>
        <p:nvGrpSpPr>
          <p:cNvPr name="Group 35" id="35"/>
          <p:cNvGrpSpPr/>
          <p:nvPr/>
        </p:nvGrpSpPr>
        <p:grpSpPr>
          <a:xfrm rot="0">
            <a:off x="13966064" y="5180543"/>
            <a:ext cx="3086100" cy="689078"/>
            <a:chOff x="0" y="0"/>
            <a:chExt cx="4114800" cy="918770"/>
          </a:xfrm>
        </p:grpSpPr>
        <p:grpSp>
          <p:nvGrpSpPr>
            <p:cNvPr name="Group 36" id="36"/>
            <p:cNvGrpSpPr/>
            <p:nvPr/>
          </p:nvGrpSpPr>
          <p:grpSpPr>
            <a:xfrm rot="0">
              <a:off x="0" y="0"/>
              <a:ext cx="4114800" cy="918770"/>
              <a:chOff x="0" y="0"/>
              <a:chExt cx="812800" cy="181485"/>
            </a:xfrm>
          </p:grpSpPr>
          <p:sp>
            <p:nvSpPr>
              <p:cNvPr name="Freeform 37" id="37"/>
              <p:cNvSpPr/>
              <p:nvPr/>
            </p:nvSpPr>
            <p:spPr>
              <a:xfrm flipH="false" flipV="false" rot="0">
                <a:off x="0" y="0"/>
                <a:ext cx="812800" cy="181485"/>
              </a:xfrm>
              <a:custGeom>
                <a:avLst/>
                <a:gdLst/>
                <a:ahLst/>
                <a:cxnLst/>
                <a:rect r="r" b="b" t="t" l="l"/>
                <a:pathLst>
                  <a:path h="181485" w="812800">
                    <a:moveTo>
                      <a:pt x="0" y="0"/>
                    </a:moveTo>
                    <a:lnTo>
                      <a:pt x="812800" y="0"/>
                    </a:lnTo>
                    <a:lnTo>
                      <a:pt x="812800" y="181485"/>
                    </a:lnTo>
                    <a:lnTo>
                      <a:pt x="0" y="181485"/>
                    </a:lnTo>
                    <a:close/>
                  </a:path>
                </a:pathLst>
              </a:custGeom>
              <a:solidFill>
                <a:srgbClr val="3366FF"/>
              </a:solidFill>
            </p:spPr>
          </p:sp>
          <p:sp>
            <p:nvSpPr>
              <p:cNvPr name="TextBox 38" id="38"/>
              <p:cNvSpPr txBox="true"/>
              <p:nvPr/>
            </p:nvSpPr>
            <p:spPr>
              <a:xfrm>
                <a:off x="0" y="-76200"/>
                <a:ext cx="812800" cy="257685"/>
              </a:xfrm>
              <a:prstGeom prst="rect">
                <a:avLst/>
              </a:prstGeom>
            </p:spPr>
            <p:txBody>
              <a:bodyPr anchor="ctr" rtlCol="false" tIns="50800" lIns="50800" bIns="50800" rIns="50800"/>
              <a:lstStyle/>
              <a:p>
                <a:pPr algn="ctr">
                  <a:lnSpc>
                    <a:spcPts val="2659"/>
                  </a:lnSpc>
                </a:pPr>
              </a:p>
            </p:txBody>
          </p:sp>
        </p:grpSp>
        <p:sp>
          <p:nvSpPr>
            <p:cNvPr name="TextBox 39" id="39"/>
            <p:cNvSpPr txBox="true"/>
            <p:nvPr/>
          </p:nvSpPr>
          <p:spPr>
            <a:xfrm rot="0">
              <a:off x="477961" y="103784"/>
              <a:ext cx="3181043" cy="654052"/>
            </a:xfrm>
            <a:prstGeom prst="rect">
              <a:avLst/>
            </a:prstGeom>
          </p:spPr>
          <p:txBody>
            <a:bodyPr anchor="t" rtlCol="false" tIns="0" lIns="0" bIns="0" rIns="0">
              <a:spAutoFit/>
            </a:bodyPr>
            <a:lstStyle/>
            <a:p>
              <a:pPr algn="ctr">
                <a:lnSpc>
                  <a:spcPts val="4199"/>
                </a:lnSpc>
              </a:pPr>
              <a:r>
                <a:rPr lang="en-US" sz="2999" b="true">
                  <a:solidFill>
                    <a:srgbClr val="FFFFFF"/>
                  </a:solidFill>
                  <a:latin typeface="Manrope Bold"/>
                  <a:ea typeface="Manrope Bold"/>
                  <a:cs typeface="Manrope Bold"/>
                  <a:sym typeface="Manrope Bold"/>
                </a:rPr>
                <a:t>Continental</a:t>
              </a:r>
            </a:p>
          </p:txBody>
        </p:sp>
      </p:grpSp>
      <p:grpSp>
        <p:nvGrpSpPr>
          <p:cNvPr name="Group 40" id="40"/>
          <p:cNvGrpSpPr/>
          <p:nvPr/>
        </p:nvGrpSpPr>
        <p:grpSpPr>
          <a:xfrm rot="0">
            <a:off x="13939865" y="7123377"/>
            <a:ext cx="2231021" cy="715697"/>
            <a:chOff x="0" y="0"/>
            <a:chExt cx="2974695" cy="954262"/>
          </a:xfrm>
        </p:grpSpPr>
        <p:grpSp>
          <p:nvGrpSpPr>
            <p:cNvPr name="Group 41" id="41"/>
            <p:cNvGrpSpPr/>
            <p:nvPr/>
          </p:nvGrpSpPr>
          <p:grpSpPr>
            <a:xfrm rot="0">
              <a:off x="0" y="0"/>
              <a:ext cx="2974695" cy="954262"/>
              <a:chOff x="0" y="0"/>
              <a:chExt cx="587594" cy="188496"/>
            </a:xfrm>
          </p:grpSpPr>
          <p:sp>
            <p:nvSpPr>
              <p:cNvPr name="Freeform 42" id="42"/>
              <p:cNvSpPr/>
              <p:nvPr/>
            </p:nvSpPr>
            <p:spPr>
              <a:xfrm flipH="false" flipV="false" rot="0">
                <a:off x="0" y="0"/>
                <a:ext cx="587594" cy="188496"/>
              </a:xfrm>
              <a:custGeom>
                <a:avLst/>
                <a:gdLst/>
                <a:ahLst/>
                <a:cxnLst/>
                <a:rect r="r" b="b" t="t" l="l"/>
                <a:pathLst>
                  <a:path h="188496" w="587594">
                    <a:moveTo>
                      <a:pt x="0" y="0"/>
                    </a:moveTo>
                    <a:lnTo>
                      <a:pt x="587594" y="0"/>
                    </a:lnTo>
                    <a:lnTo>
                      <a:pt x="587594" y="188496"/>
                    </a:lnTo>
                    <a:lnTo>
                      <a:pt x="0" y="188496"/>
                    </a:lnTo>
                    <a:close/>
                  </a:path>
                </a:pathLst>
              </a:custGeom>
              <a:solidFill>
                <a:srgbClr val="3366FF"/>
              </a:solidFill>
            </p:spPr>
          </p:sp>
          <p:sp>
            <p:nvSpPr>
              <p:cNvPr name="TextBox 43" id="43"/>
              <p:cNvSpPr txBox="true"/>
              <p:nvPr/>
            </p:nvSpPr>
            <p:spPr>
              <a:xfrm>
                <a:off x="0" y="-76200"/>
                <a:ext cx="587594" cy="264696"/>
              </a:xfrm>
              <a:prstGeom prst="rect">
                <a:avLst/>
              </a:prstGeom>
            </p:spPr>
            <p:txBody>
              <a:bodyPr anchor="ctr" rtlCol="false" tIns="50800" lIns="50800" bIns="50800" rIns="50800"/>
              <a:lstStyle/>
              <a:p>
                <a:pPr algn="ctr">
                  <a:lnSpc>
                    <a:spcPts val="2659"/>
                  </a:lnSpc>
                </a:pPr>
              </a:p>
            </p:txBody>
          </p:sp>
        </p:grpSp>
        <p:sp>
          <p:nvSpPr>
            <p:cNvPr name="TextBox 44" id="44"/>
            <p:cNvSpPr txBox="true"/>
            <p:nvPr/>
          </p:nvSpPr>
          <p:spPr>
            <a:xfrm rot="0">
              <a:off x="375740" y="121530"/>
              <a:ext cx="2223215" cy="654052"/>
            </a:xfrm>
            <a:prstGeom prst="rect">
              <a:avLst/>
            </a:prstGeom>
          </p:spPr>
          <p:txBody>
            <a:bodyPr anchor="t" rtlCol="false" tIns="0" lIns="0" bIns="0" rIns="0">
              <a:spAutoFit/>
            </a:bodyPr>
            <a:lstStyle/>
            <a:p>
              <a:pPr algn="ctr">
                <a:lnSpc>
                  <a:spcPts val="4199"/>
                </a:lnSpc>
              </a:pPr>
              <a:r>
                <a:rPr lang="en-US" sz="2999" b="true">
                  <a:solidFill>
                    <a:srgbClr val="FFFFFF"/>
                  </a:solidFill>
                  <a:latin typeface="Manrope Bold"/>
                  <a:ea typeface="Manrope Bold"/>
                  <a:cs typeface="Manrope Bold"/>
                  <a:sym typeface="Manrope Bold"/>
                </a:rPr>
                <a:t>Tropical</a:t>
              </a:r>
            </a:p>
          </p:txBody>
        </p:sp>
      </p:grpSp>
      <p:grpSp>
        <p:nvGrpSpPr>
          <p:cNvPr name="Group 45" id="45"/>
          <p:cNvGrpSpPr/>
          <p:nvPr/>
        </p:nvGrpSpPr>
        <p:grpSpPr>
          <a:xfrm rot="0">
            <a:off x="16004524" y="8077198"/>
            <a:ext cx="1818189" cy="579857"/>
            <a:chOff x="0" y="0"/>
            <a:chExt cx="2424253" cy="773142"/>
          </a:xfrm>
        </p:grpSpPr>
        <p:grpSp>
          <p:nvGrpSpPr>
            <p:cNvPr name="Group 46" id="46"/>
            <p:cNvGrpSpPr/>
            <p:nvPr/>
          </p:nvGrpSpPr>
          <p:grpSpPr>
            <a:xfrm rot="0">
              <a:off x="0" y="0"/>
              <a:ext cx="2424253" cy="773142"/>
              <a:chOff x="0" y="0"/>
              <a:chExt cx="478865" cy="152719"/>
            </a:xfrm>
          </p:grpSpPr>
          <p:sp>
            <p:nvSpPr>
              <p:cNvPr name="Freeform 47" id="47"/>
              <p:cNvSpPr/>
              <p:nvPr/>
            </p:nvSpPr>
            <p:spPr>
              <a:xfrm flipH="false" flipV="false" rot="0">
                <a:off x="0" y="0"/>
                <a:ext cx="478865" cy="152719"/>
              </a:xfrm>
              <a:custGeom>
                <a:avLst/>
                <a:gdLst/>
                <a:ahLst/>
                <a:cxnLst/>
                <a:rect r="r" b="b" t="t" l="l"/>
                <a:pathLst>
                  <a:path h="152719" w="478865">
                    <a:moveTo>
                      <a:pt x="0" y="0"/>
                    </a:moveTo>
                    <a:lnTo>
                      <a:pt x="478865" y="0"/>
                    </a:lnTo>
                    <a:lnTo>
                      <a:pt x="478865" y="152719"/>
                    </a:lnTo>
                    <a:lnTo>
                      <a:pt x="0" y="152719"/>
                    </a:lnTo>
                    <a:close/>
                  </a:path>
                </a:pathLst>
              </a:custGeom>
              <a:solidFill>
                <a:srgbClr val="3366FF"/>
              </a:solidFill>
            </p:spPr>
          </p:sp>
          <p:sp>
            <p:nvSpPr>
              <p:cNvPr name="TextBox 48" id="48"/>
              <p:cNvSpPr txBox="true"/>
              <p:nvPr/>
            </p:nvSpPr>
            <p:spPr>
              <a:xfrm>
                <a:off x="0" y="-76200"/>
                <a:ext cx="478865" cy="228919"/>
              </a:xfrm>
              <a:prstGeom prst="rect">
                <a:avLst/>
              </a:prstGeom>
            </p:spPr>
            <p:txBody>
              <a:bodyPr anchor="ctr" rtlCol="false" tIns="50800" lIns="50800" bIns="50800" rIns="50800"/>
              <a:lstStyle/>
              <a:p>
                <a:pPr algn="ctr">
                  <a:lnSpc>
                    <a:spcPts val="2659"/>
                  </a:lnSpc>
                </a:pPr>
              </a:p>
            </p:txBody>
          </p:sp>
        </p:grpSp>
        <p:sp>
          <p:nvSpPr>
            <p:cNvPr name="TextBox 49" id="49"/>
            <p:cNvSpPr txBox="true"/>
            <p:nvPr/>
          </p:nvSpPr>
          <p:spPr>
            <a:xfrm rot="0">
              <a:off x="700298" y="30970"/>
              <a:ext cx="1023657" cy="654052"/>
            </a:xfrm>
            <a:prstGeom prst="rect">
              <a:avLst/>
            </a:prstGeom>
          </p:spPr>
          <p:txBody>
            <a:bodyPr anchor="t" rtlCol="false" tIns="0" lIns="0" bIns="0" rIns="0">
              <a:spAutoFit/>
            </a:bodyPr>
            <a:lstStyle/>
            <a:p>
              <a:pPr algn="ctr">
                <a:lnSpc>
                  <a:spcPts val="4199"/>
                </a:lnSpc>
              </a:pPr>
              <a:r>
                <a:rPr lang="en-US" sz="2999" b="true">
                  <a:solidFill>
                    <a:srgbClr val="FFFFFF"/>
                  </a:solidFill>
                  <a:latin typeface="Manrope Bold"/>
                  <a:ea typeface="Manrope Bold"/>
                  <a:cs typeface="Manrope Bold"/>
                  <a:sym typeface="Manrope Bold"/>
                </a:rPr>
                <a:t>Dry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grpSp>
        <p:nvGrpSpPr>
          <p:cNvPr name="Group 4" id="4"/>
          <p:cNvGrpSpPr/>
          <p:nvPr/>
        </p:nvGrpSpPr>
        <p:grpSpPr>
          <a:xfrm rot="0">
            <a:off x="1143064" y="2644641"/>
            <a:ext cx="2527123" cy="3815820"/>
            <a:chOff x="0" y="0"/>
            <a:chExt cx="3369498" cy="5087760"/>
          </a:xfrm>
        </p:grpSpPr>
        <p:grpSp>
          <p:nvGrpSpPr>
            <p:cNvPr name="Group 5" id="5"/>
            <p:cNvGrpSpPr/>
            <p:nvPr/>
          </p:nvGrpSpPr>
          <p:grpSpPr>
            <a:xfrm rot="-5400000">
              <a:off x="-95683" y="95683"/>
              <a:ext cx="3560865" cy="3369498"/>
              <a:chOff x="0" y="0"/>
              <a:chExt cx="666900" cy="631060"/>
            </a:xfrm>
          </p:grpSpPr>
          <p:sp>
            <p:nvSpPr>
              <p:cNvPr name="Freeform 6" id="6"/>
              <p:cNvSpPr/>
              <p:nvPr/>
            </p:nvSpPr>
            <p:spPr>
              <a:xfrm flipH="false" flipV="false" rot="5400000">
                <a:off x="17920" y="-17920"/>
                <a:ext cx="631060" cy="666900"/>
              </a:xfrm>
              <a:custGeom>
                <a:avLst/>
                <a:gdLst/>
                <a:ahLst/>
                <a:cxnLst/>
                <a:rect r="r" b="b" t="t" l="l"/>
                <a:pathLst>
                  <a:path h="666900" w="631060">
                    <a:moveTo>
                      <a:pt x="0" y="666900"/>
                    </a:moveTo>
                    <a:lnTo>
                      <a:pt x="0" y="0"/>
                    </a:lnTo>
                    <a:lnTo>
                      <a:pt x="631060" y="0"/>
                    </a:lnTo>
                    <a:lnTo>
                      <a:pt x="631060" y="666900"/>
                    </a:lnTo>
                    <a:close/>
                  </a:path>
                </a:pathLst>
              </a:custGeom>
              <a:blipFill>
                <a:blip r:embed="rId3"/>
                <a:stretch>
                  <a:fillRect l="-29160" t="0" r="-29160" b="0"/>
                </a:stretch>
              </a:blipFill>
            </p:spPr>
          </p:sp>
        </p:grpSp>
        <p:sp>
          <p:nvSpPr>
            <p:cNvPr name="TextBox 7" id="7"/>
            <p:cNvSpPr txBox="true"/>
            <p:nvPr/>
          </p:nvSpPr>
          <p:spPr>
            <a:xfrm rot="0">
              <a:off x="0" y="3735210"/>
              <a:ext cx="3369498" cy="1352551"/>
            </a:xfrm>
            <a:prstGeom prst="rect">
              <a:avLst/>
            </a:prstGeom>
          </p:spPr>
          <p:txBody>
            <a:bodyPr anchor="t" rtlCol="false" tIns="0" lIns="0" bIns="0" rIns="0">
              <a:spAutoFit/>
            </a:bodyPr>
            <a:lstStyle/>
            <a:p>
              <a:pPr algn="ctr">
                <a:lnSpc>
                  <a:spcPts val="4199"/>
                </a:lnSpc>
              </a:pPr>
              <a:r>
                <a:rPr lang="en-US" sz="2999">
                  <a:solidFill>
                    <a:srgbClr val="FFFFFF"/>
                  </a:solidFill>
                  <a:latin typeface="Manrope"/>
                  <a:ea typeface="Manrope"/>
                  <a:cs typeface="Manrope"/>
                  <a:sym typeface="Manrope"/>
                </a:rPr>
                <a:t>Deciduous forest</a:t>
              </a:r>
            </a:p>
          </p:txBody>
        </p:sp>
      </p:grpSp>
      <p:grpSp>
        <p:nvGrpSpPr>
          <p:cNvPr name="Group 8" id="8"/>
          <p:cNvGrpSpPr/>
          <p:nvPr/>
        </p:nvGrpSpPr>
        <p:grpSpPr>
          <a:xfrm rot="0">
            <a:off x="7192341" y="2644641"/>
            <a:ext cx="2527123" cy="4339695"/>
            <a:chOff x="0" y="0"/>
            <a:chExt cx="3369498" cy="5786260"/>
          </a:xfrm>
        </p:grpSpPr>
        <p:grpSp>
          <p:nvGrpSpPr>
            <p:cNvPr name="Group 9" id="9"/>
            <p:cNvGrpSpPr/>
            <p:nvPr/>
          </p:nvGrpSpPr>
          <p:grpSpPr>
            <a:xfrm rot="-5400000">
              <a:off x="-95683" y="95683"/>
              <a:ext cx="3560865" cy="3369498"/>
              <a:chOff x="0" y="0"/>
              <a:chExt cx="666900" cy="631060"/>
            </a:xfrm>
          </p:grpSpPr>
          <p:sp>
            <p:nvSpPr>
              <p:cNvPr name="Freeform 10" id="10"/>
              <p:cNvSpPr/>
              <p:nvPr/>
            </p:nvSpPr>
            <p:spPr>
              <a:xfrm flipH="false" flipV="false" rot="5400000">
                <a:off x="17920" y="-17920"/>
                <a:ext cx="631060" cy="666900"/>
              </a:xfrm>
              <a:custGeom>
                <a:avLst/>
                <a:gdLst/>
                <a:ahLst/>
                <a:cxnLst/>
                <a:rect r="r" b="b" t="t" l="l"/>
                <a:pathLst>
                  <a:path h="666900" w="631060">
                    <a:moveTo>
                      <a:pt x="0" y="666900"/>
                    </a:moveTo>
                    <a:lnTo>
                      <a:pt x="0" y="0"/>
                    </a:lnTo>
                    <a:lnTo>
                      <a:pt x="631060" y="0"/>
                    </a:lnTo>
                    <a:lnTo>
                      <a:pt x="631060" y="666900"/>
                    </a:lnTo>
                    <a:close/>
                  </a:path>
                </a:pathLst>
              </a:custGeom>
              <a:blipFill>
                <a:blip r:embed="rId4"/>
                <a:stretch>
                  <a:fillRect l="-7493" t="0" r="-51124" b="0"/>
                </a:stretch>
              </a:blipFill>
            </p:spPr>
          </p:sp>
        </p:grpSp>
        <p:sp>
          <p:nvSpPr>
            <p:cNvPr name="TextBox 11" id="11"/>
            <p:cNvSpPr txBox="true"/>
            <p:nvPr/>
          </p:nvSpPr>
          <p:spPr>
            <a:xfrm rot="0">
              <a:off x="0" y="3735210"/>
              <a:ext cx="3369498" cy="2051051"/>
            </a:xfrm>
            <a:prstGeom prst="rect">
              <a:avLst/>
            </a:prstGeom>
          </p:spPr>
          <p:txBody>
            <a:bodyPr anchor="t" rtlCol="false" tIns="0" lIns="0" bIns="0" rIns="0">
              <a:spAutoFit/>
            </a:bodyPr>
            <a:lstStyle/>
            <a:p>
              <a:pPr algn="ctr">
                <a:lnSpc>
                  <a:spcPts val="4199"/>
                </a:lnSpc>
              </a:pPr>
              <a:r>
                <a:rPr lang="en-US" sz="2999">
                  <a:solidFill>
                    <a:srgbClr val="FFFFFF"/>
                  </a:solidFill>
                  <a:latin typeface="Manrope Light"/>
                  <a:ea typeface="Manrope Light"/>
                  <a:cs typeface="Manrope Light"/>
                  <a:sym typeface="Manrope Light"/>
                </a:rPr>
                <a:t>Alpine coniferous forest</a:t>
              </a:r>
            </a:p>
          </p:txBody>
        </p:sp>
      </p:grpSp>
      <p:grpSp>
        <p:nvGrpSpPr>
          <p:cNvPr name="Group 12" id="12"/>
          <p:cNvGrpSpPr/>
          <p:nvPr/>
        </p:nvGrpSpPr>
        <p:grpSpPr>
          <a:xfrm rot="0">
            <a:off x="12981991" y="2668275"/>
            <a:ext cx="2527123" cy="3289774"/>
            <a:chOff x="0" y="0"/>
            <a:chExt cx="3369498" cy="4386365"/>
          </a:xfrm>
        </p:grpSpPr>
        <p:grpSp>
          <p:nvGrpSpPr>
            <p:cNvPr name="Group 13" id="13"/>
            <p:cNvGrpSpPr/>
            <p:nvPr/>
          </p:nvGrpSpPr>
          <p:grpSpPr>
            <a:xfrm rot="-5400000">
              <a:off x="-95683" y="95683"/>
              <a:ext cx="3560865" cy="3369498"/>
              <a:chOff x="0" y="0"/>
              <a:chExt cx="666900" cy="631060"/>
            </a:xfrm>
          </p:grpSpPr>
          <p:sp>
            <p:nvSpPr>
              <p:cNvPr name="Freeform 14" id="14"/>
              <p:cNvSpPr/>
              <p:nvPr/>
            </p:nvSpPr>
            <p:spPr>
              <a:xfrm flipH="false" flipV="false" rot="5400000">
                <a:off x="17920" y="-17920"/>
                <a:ext cx="631060" cy="666900"/>
              </a:xfrm>
              <a:custGeom>
                <a:avLst/>
                <a:gdLst/>
                <a:ahLst/>
                <a:cxnLst/>
                <a:rect r="r" b="b" t="t" l="l"/>
                <a:pathLst>
                  <a:path h="666900" w="631060">
                    <a:moveTo>
                      <a:pt x="0" y="666900"/>
                    </a:moveTo>
                    <a:lnTo>
                      <a:pt x="0" y="0"/>
                    </a:lnTo>
                    <a:lnTo>
                      <a:pt x="631060" y="0"/>
                    </a:lnTo>
                    <a:lnTo>
                      <a:pt x="631060" y="666900"/>
                    </a:lnTo>
                    <a:close/>
                  </a:path>
                </a:pathLst>
              </a:custGeom>
              <a:blipFill>
                <a:blip r:embed="rId5"/>
                <a:stretch>
                  <a:fillRect l="-29309" t="0" r="-29309" b="0"/>
                </a:stretch>
              </a:blipFill>
            </p:spPr>
          </p:sp>
        </p:grpSp>
        <p:sp>
          <p:nvSpPr>
            <p:cNvPr name="TextBox 15" id="15"/>
            <p:cNvSpPr txBox="true"/>
            <p:nvPr/>
          </p:nvSpPr>
          <p:spPr>
            <a:xfrm rot="0">
              <a:off x="0" y="3732315"/>
              <a:ext cx="3369498" cy="654051"/>
            </a:xfrm>
            <a:prstGeom prst="rect">
              <a:avLst/>
            </a:prstGeom>
          </p:spPr>
          <p:txBody>
            <a:bodyPr anchor="t" rtlCol="false" tIns="0" lIns="0" bIns="0" rIns="0">
              <a:spAutoFit/>
            </a:bodyPr>
            <a:lstStyle/>
            <a:p>
              <a:pPr algn="ctr">
                <a:lnSpc>
                  <a:spcPts val="4199"/>
                </a:lnSpc>
              </a:pPr>
              <a:r>
                <a:rPr lang="en-US" sz="2999">
                  <a:solidFill>
                    <a:srgbClr val="FFFFFF"/>
                  </a:solidFill>
                  <a:latin typeface="Manrope Light"/>
                  <a:ea typeface="Manrope Light"/>
                  <a:cs typeface="Manrope Light"/>
                  <a:sym typeface="Manrope Light"/>
                </a:rPr>
                <a:t>Rainforest</a:t>
              </a:r>
            </a:p>
          </p:txBody>
        </p:sp>
      </p:grpSp>
      <p:grpSp>
        <p:nvGrpSpPr>
          <p:cNvPr name="Group 16" id="16"/>
          <p:cNvGrpSpPr/>
          <p:nvPr/>
        </p:nvGrpSpPr>
        <p:grpSpPr>
          <a:xfrm rot="0">
            <a:off x="4277775" y="2644641"/>
            <a:ext cx="2527123" cy="3289774"/>
            <a:chOff x="0" y="0"/>
            <a:chExt cx="3369498" cy="4386365"/>
          </a:xfrm>
        </p:grpSpPr>
        <p:grpSp>
          <p:nvGrpSpPr>
            <p:cNvPr name="Group 17" id="17"/>
            <p:cNvGrpSpPr/>
            <p:nvPr/>
          </p:nvGrpSpPr>
          <p:grpSpPr>
            <a:xfrm rot="-5400000">
              <a:off x="-95683" y="95683"/>
              <a:ext cx="3560865" cy="3369498"/>
              <a:chOff x="0" y="0"/>
              <a:chExt cx="666900" cy="631060"/>
            </a:xfrm>
          </p:grpSpPr>
          <p:sp>
            <p:nvSpPr>
              <p:cNvPr name="Freeform 18" id="18"/>
              <p:cNvSpPr/>
              <p:nvPr/>
            </p:nvSpPr>
            <p:spPr>
              <a:xfrm flipH="false" flipV="false" rot="5400000">
                <a:off x="17920" y="-17920"/>
                <a:ext cx="631060" cy="666900"/>
              </a:xfrm>
              <a:custGeom>
                <a:avLst/>
                <a:gdLst/>
                <a:ahLst/>
                <a:cxnLst/>
                <a:rect r="r" b="b" t="t" l="l"/>
                <a:pathLst>
                  <a:path h="666900" w="631060">
                    <a:moveTo>
                      <a:pt x="0" y="666900"/>
                    </a:moveTo>
                    <a:lnTo>
                      <a:pt x="0" y="0"/>
                    </a:lnTo>
                    <a:lnTo>
                      <a:pt x="631060" y="0"/>
                    </a:lnTo>
                    <a:lnTo>
                      <a:pt x="631060" y="666900"/>
                    </a:lnTo>
                    <a:close/>
                  </a:path>
                </a:pathLst>
              </a:custGeom>
              <a:blipFill>
                <a:blip r:embed="rId6"/>
                <a:stretch>
                  <a:fillRect l="-10610" t="0" r="-48008" b="0"/>
                </a:stretch>
              </a:blipFill>
            </p:spPr>
          </p:sp>
        </p:grpSp>
        <p:sp>
          <p:nvSpPr>
            <p:cNvPr name="TextBox 19" id="19"/>
            <p:cNvSpPr txBox="true"/>
            <p:nvPr/>
          </p:nvSpPr>
          <p:spPr>
            <a:xfrm rot="0">
              <a:off x="0" y="3732315"/>
              <a:ext cx="3369498" cy="654051"/>
            </a:xfrm>
            <a:prstGeom prst="rect">
              <a:avLst/>
            </a:prstGeom>
          </p:spPr>
          <p:txBody>
            <a:bodyPr anchor="t" rtlCol="false" tIns="0" lIns="0" bIns="0" rIns="0">
              <a:spAutoFit/>
            </a:bodyPr>
            <a:lstStyle/>
            <a:p>
              <a:pPr algn="ctr">
                <a:lnSpc>
                  <a:spcPts val="4199"/>
                </a:lnSpc>
              </a:pPr>
              <a:r>
                <a:rPr lang="en-US" sz="2999">
                  <a:solidFill>
                    <a:srgbClr val="FFFFFF"/>
                  </a:solidFill>
                  <a:latin typeface="Manrope Light"/>
                  <a:ea typeface="Manrope Light"/>
                  <a:cs typeface="Manrope Light"/>
                  <a:sym typeface="Manrope Light"/>
                </a:rPr>
                <a:t>Desert Biome</a:t>
              </a:r>
            </a:p>
          </p:txBody>
        </p:sp>
      </p:grpSp>
      <p:sp>
        <p:nvSpPr>
          <p:cNvPr name="TextBox 20" id="20"/>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ACTIVITY</a:t>
            </a:r>
          </a:p>
        </p:txBody>
      </p:sp>
      <p:grpSp>
        <p:nvGrpSpPr>
          <p:cNvPr name="Group 21" id="21"/>
          <p:cNvGrpSpPr/>
          <p:nvPr/>
        </p:nvGrpSpPr>
        <p:grpSpPr>
          <a:xfrm rot="0">
            <a:off x="10169651" y="2644641"/>
            <a:ext cx="2527123" cy="3328116"/>
            <a:chOff x="0" y="0"/>
            <a:chExt cx="3369498" cy="4437488"/>
          </a:xfrm>
        </p:grpSpPr>
        <p:grpSp>
          <p:nvGrpSpPr>
            <p:cNvPr name="Group 22" id="22"/>
            <p:cNvGrpSpPr/>
            <p:nvPr/>
          </p:nvGrpSpPr>
          <p:grpSpPr>
            <a:xfrm rot="-5400000">
              <a:off x="-95683" y="95683"/>
              <a:ext cx="3560865" cy="3369498"/>
              <a:chOff x="0" y="0"/>
              <a:chExt cx="660275" cy="624790"/>
            </a:xfrm>
          </p:grpSpPr>
          <p:sp>
            <p:nvSpPr>
              <p:cNvPr name="Freeform 23" id="23"/>
              <p:cNvSpPr/>
              <p:nvPr/>
            </p:nvSpPr>
            <p:spPr>
              <a:xfrm flipH="false" flipV="false" rot="5400000">
                <a:off x="17742" y="-17742"/>
                <a:ext cx="624790" cy="660275"/>
              </a:xfrm>
              <a:custGeom>
                <a:avLst/>
                <a:gdLst/>
                <a:ahLst/>
                <a:cxnLst/>
                <a:rect r="r" b="b" t="t" l="l"/>
                <a:pathLst>
                  <a:path h="660275" w="624790">
                    <a:moveTo>
                      <a:pt x="0" y="660274"/>
                    </a:moveTo>
                    <a:lnTo>
                      <a:pt x="0" y="0"/>
                    </a:lnTo>
                    <a:lnTo>
                      <a:pt x="624790" y="0"/>
                    </a:lnTo>
                    <a:lnTo>
                      <a:pt x="624790" y="660274"/>
                    </a:lnTo>
                    <a:close/>
                  </a:path>
                </a:pathLst>
              </a:custGeom>
              <a:blipFill>
                <a:blip r:embed="rId7"/>
                <a:stretch>
                  <a:fillRect l="-29234" t="0" r="-29234" b="0"/>
                </a:stretch>
              </a:blipFill>
            </p:spPr>
          </p:sp>
        </p:grpSp>
        <p:sp>
          <p:nvSpPr>
            <p:cNvPr name="TextBox 24" id="24"/>
            <p:cNvSpPr txBox="true"/>
            <p:nvPr/>
          </p:nvSpPr>
          <p:spPr>
            <a:xfrm rot="0">
              <a:off x="792463" y="3783438"/>
              <a:ext cx="1784572" cy="654051"/>
            </a:xfrm>
            <a:prstGeom prst="rect">
              <a:avLst/>
            </a:prstGeom>
          </p:spPr>
          <p:txBody>
            <a:bodyPr anchor="t" rtlCol="false" tIns="0" lIns="0" bIns="0" rIns="0">
              <a:spAutoFit/>
            </a:bodyPr>
            <a:lstStyle/>
            <a:p>
              <a:pPr algn="ctr">
                <a:lnSpc>
                  <a:spcPts val="4199"/>
                </a:lnSpc>
              </a:pPr>
              <a:r>
                <a:rPr lang="en-US" sz="2999">
                  <a:solidFill>
                    <a:srgbClr val="FFFFFF"/>
                  </a:solidFill>
                  <a:latin typeface="Manrope"/>
                  <a:ea typeface="Manrope"/>
                  <a:cs typeface="Manrope"/>
                  <a:sym typeface="Manrope"/>
                </a:rPr>
                <a:t> Tundra</a:t>
              </a:r>
            </a:p>
          </p:txBody>
        </p:sp>
      </p:grpSp>
      <p:grpSp>
        <p:nvGrpSpPr>
          <p:cNvPr name="Group 25" id="25"/>
          <p:cNvGrpSpPr/>
          <p:nvPr/>
        </p:nvGrpSpPr>
        <p:grpSpPr>
          <a:xfrm rot="0">
            <a:off x="10665335" y="7365745"/>
            <a:ext cx="1535756" cy="631846"/>
            <a:chOff x="0" y="0"/>
            <a:chExt cx="2047674" cy="842462"/>
          </a:xfrm>
        </p:grpSpPr>
        <p:grpSp>
          <p:nvGrpSpPr>
            <p:cNvPr name="Group 26" id="26"/>
            <p:cNvGrpSpPr/>
            <p:nvPr/>
          </p:nvGrpSpPr>
          <p:grpSpPr>
            <a:xfrm rot="0">
              <a:off x="0" y="0"/>
              <a:ext cx="2047674" cy="842462"/>
              <a:chOff x="0" y="0"/>
              <a:chExt cx="404479" cy="166412"/>
            </a:xfrm>
          </p:grpSpPr>
          <p:sp>
            <p:nvSpPr>
              <p:cNvPr name="Freeform 27" id="27"/>
              <p:cNvSpPr/>
              <p:nvPr/>
            </p:nvSpPr>
            <p:spPr>
              <a:xfrm flipH="false" flipV="false" rot="0">
                <a:off x="0" y="0"/>
                <a:ext cx="404479" cy="166412"/>
              </a:xfrm>
              <a:custGeom>
                <a:avLst/>
                <a:gdLst/>
                <a:ahLst/>
                <a:cxnLst/>
                <a:rect r="r" b="b" t="t" l="l"/>
                <a:pathLst>
                  <a:path h="166412" w="404479">
                    <a:moveTo>
                      <a:pt x="0" y="0"/>
                    </a:moveTo>
                    <a:lnTo>
                      <a:pt x="404479" y="0"/>
                    </a:lnTo>
                    <a:lnTo>
                      <a:pt x="404479" y="166412"/>
                    </a:lnTo>
                    <a:lnTo>
                      <a:pt x="0" y="166412"/>
                    </a:lnTo>
                    <a:close/>
                  </a:path>
                </a:pathLst>
              </a:custGeom>
              <a:solidFill>
                <a:srgbClr val="3366FF"/>
              </a:solidFill>
            </p:spPr>
          </p:sp>
          <p:sp>
            <p:nvSpPr>
              <p:cNvPr name="TextBox 28" id="28"/>
              <p:cNvSpPr txBox="true"/>
              <p:nvPr/>
            </p:nvSpPr>
            <p:spPr>
              <a:xfrm>
                <a:off x="0" y="-76200"/>
                <a:ext cx="404479" cy="242612"/>
              </a:xfrm>
              <a:prstGeom prst="rect">
                <a:avLst/>
              </a:prstGeom>
            </p:spPr>
            <p:txBody>
              <a:bodyPr anchor="ctr" rtlCol="false" tIns="50800" lIns="50800" bIns="50800" rIns="50800"/>
              <a:lstStyle/>
              <a:p>
                <a:pPr algn="ctr">
                  <a:lnSpc>
                    <a:spcPts val="2659"/>
                  </a:lnSpc>
                </a:pPr>
              </a:p>
            </p:txBody>
          </p:sp>
        </p:grpSp>
        <p:sp>
          <p:nvSpPr>
            <p:cNvPr name="TextBox 29" id="29"/>
            <p:cNvSpPr txBox="true"/>
            <p:nvPr/>
          </p:nvSpPr>
          <p:spPr>
            <a:xfrm rot="0">
              <a:off x="248899" y="50801"/>
              <a:ext cx="1567280" cy="654052"/>
            </a:xfrm>
            <a:prstGeom prst="rect">
              <a:avLst/>
            </a:prstGeom>
          </p:spPr>
          <p:txBody>
            <a:bodyPr anchor="t" rtlCol="false" tIns="0" lIns="0" bIns="0" rIns="0">
              <a:spAutoFit/>
            </a:bodyPr>
            <a:lstStyle/>
            <a:p>
              <a:pPr algn="ctr">
                <a:lnSpc>
                  <a:spcPts val="4199"/>
                </a:lnSpc>
              </a:pPr>
              <a:r>
                <a:rPr lang="en-US" sz="2999" b="true">
                  <a:solidFill>
                    <a:srgbClr val="FFFFFF"/>
                  </a:solidFill>
                  <a:latin typeface="Manrope Bold"/>
                  <a:ea typeface="Manrope Bold"/>
                  <a:cs typeface="Manrope Bold"/>
                  <a:sym typeface="Manrope Bold"/>
                </a:rPr>
                <a:t>Polar</a:t>
              </a:r>
            </a:p>
          </p:txBody>
        </p:sp>
      </p:grpSp>
      <p:grpSp>
        <p:nvGrpSpPr>
          <p:cNvPr name="Group 30" id="30"/>
          <p:cNvGrpSpPr/>
          <p:nvPr/>
        </p:nvGrpSpPr>
        <p:grpSpPr>
          <a:xfrm rot="0">
            <a:off x="863576" y="7336761"/>
            <a:ext cx="3086100" cy="689078"/>
            <a:chOff x="0" y="0"/>
            <a:chExt cx="4114800" cy="918770"/>
          </a:xfrm>
        </p:grpSpPr>
        <p:grpSp>
          <p:nvGrpSpPr>
            <p:cNvPr name="Group 31" id="31"/>
            <p:cNvGrpSpPr/>
            <p:nvPr/>
          </p:nvGrpSpPr>
          <p:grpSpPr>
            <a:xfrm rot="0">
              <a:off x="0" y="0"/>
              <a:ext cx="4114800" cy="918770"/>
              <a:chOff x="0" y="0"/>
              <a:chExt cx="812800" cy="181485"/>
            </a:xfrm>
          </p:grpSpPr>
          <p:sp>
            <p:nvSpPr>
              <p:cNvPr name="Freeform 32" id="32"/>
              <p:cNvSpPr/>
              <p:nvPr/>
            </p:nvSpPr>
            <p:spPr>
              <a:xfrm flipH="false" flipV="false" rot="0">
                <a:off x="0" y="0"/>
                <a:ext cx="812800" cy="181485"/>
              </a:xfrm>
              <a:custGeom>
                <a:avLst/>
                <a:gdLst/>
                <a:ahLst/>
                <a:cxnLst/>
                <a:rect r="r" b="b" t="t" l="l"/>
                <a:pathLst>
                  <a:path h="181485" w="812800">
                    <a:moveTo>
                      <a:pt x="0" y="0"/>
                    </a:moveTo>
                    <a:lnTo>
                      <a:pt x="812800" y="0"/>
                    </a:lnTo>
                    <a:lnTo>
                      <a:pt x="812800" y="181485"/>
                    </a:lnTo>
                    <a:lnTo>
                      <a:pt x="0" y="181485"/>
                    </a:lnTo>
                    <a:close/>
                  </a:path>
                </a:pathLst>
              </a:custGeom>
              <a:solidFill>
                <a:srgbClr val="3366FF"/>
              </a:solidFill>
            </p:spPr>
          </p:sp>
          <p:sp>
            <p:nvSpPr>
              <p:cNvPr name="TextBox 33" id="33"/>
              <p:cNvSpPr txBox="true"/>
              <p:nvPr/>
            </p:nvSpPr>
            <p:spPr>
              <a:xfrm>
                <a:off x="0" y="-76200"/>
                <a:ext cx="812800" cy="257685"/>
              </a:xfrm>
              <a:prstGeom prst="rect">
                <a:avLst/>
              </a:prstGeom>
            </p:spPr>
            <p:txBody>
              <a:bodyPr anchor="ctr" rtlCol="false" tIns="50800" lIns="50800" bIns="50800" rIns="50800"/>
              <a:lstStyle/>
              <a:p>
                <a:pPr algn="ctr">
                  <a:lnSpc>
                    <a:spcPts val="2659"/>
                  </a:lnSpc>
                </a:pPr>
              </a:p>
            </p:txBody>
          </p:sp>
        </p:grpSp>
        <p:sp>
          <p:nvSpPr>
            <p:cNvPr name="TextBox 34" id="34"/>
            <p:cNvSpPr txBox="true"/>
            <p:nvPr/>
          </p:nvSpPr>
          <p:spPr>
            <a:xfrm rot="0">
              <a:off x="673761" y="58243"/>
              <a:ext cx="2767279" cy="654052"/>
            </a:xfrm>
            <a:prstGeom prst="rect">
              <a:avLst/>
            </a:prstGeom>
          </p:spPr>
          <p:txBody>
            <a:bodyPr anchor="t" rtlCol="false" tIns="0" lIns="0" bIns="0" rIns="0">
              <a:spAutoFit/>
            </a:bodyPr>
            <a:lstStyle/>
            <a:p>
              <a:pPr algn="ctr">
                <a:lnSpc>
                  <a:spcPts val="4199"/>
                </a:lnSpc>
              </a:pPr>
              <a:r>
                <a:rPr lang="en-US" sz="2999" b="true">
                  <a:solidFill>
                    <a:srgbClr val="FFFFFF"/>
                  </a:solidFill>
                  <a:latin typeface="Manrope Bold"/>
                  <a:ea typeface="Manrope Bold"/>
                  <a:cs typeface="Manrope Bold"/>
                  <a:sym typeface="Manrope Bold"/>
                </a:rPr>
                <a:t>Temperate</a:t>
              </a:r>
            </a:p>
          </p:txBody>
        </p:sp>
      </p:grpSp>
      <p:grpSp>
        <p:nvGrpSpPr>
          <p:cNvPr name="Group 35" id="35"/>
          <p:cNvGrpSpPr/>
          <p:nvPr/>
        </p:nvGrpSpPr>
        <p:grpSpPr>
          <a:xfrm rot="0">
            <a:off x="6804898" y="7336761"/>
            <a:ext cx="3086100" cy="689078"/>
            <a:chOff x="0" y="0"/>
            <a:chExt cx="4114800" cy="918770"/>
          </a:xfrm>
        </p:grpSpPr>
        <p:grpSp>
          <p:nvGrpSpPr>
            <p:cNvPr name="Group 36" id="36"/>
            <p:cNvGrpSpPr/>
            <p:nvPr/>
          </p:nvGrpSpPr>
          <p:grpSpPr>
            <a:xfrm rot="0">
              <a:off x="0" y="0"/>
              <a:ext cx="4114800" cy="918770"/>
              <a:chOff x="0" y="0"/>
              <a:chExt cx="812800" cy="181485"/>
            </a:xfrm>
          </p:grpSpPr>
          <p:sp>
            <p:nvSpPr>
              <p:cNvPr name="Freeform 37" id="37"/>
              <p:cNvSpPr/>
              <p:nvPr/>
            </p:nvSpPr>
            <p:spPr>
              <a:xfrm flipH="false" flipV="false" rot="0">
                <a:off x="0" y="0"/>
                <a:ext cx="812800" cy="181485"/>
              </a:xfrm>
              <a:custGeom>
                <a:avLst/>
                <a:gdLst/>
                <a:ahLst/>
                <a:cxnLst/>
                <a:rect r="r" b="b" t="t" l="l"/>
                <a:pathLst>
                  <a:path h="181485" w="812800">
                    <a:moveTo>
                      <a:pt x="0" y="0"/>
                    </a:moveTo>
                    <a:lnTo>
                      <a:pt x="812800" y="0"/>
                    </a:lnTo>
                    <a:lnTo>
                      <a:pt x="812800" y="181485"/>
                    </a:lnTo>
                    <a:lnTo>
                      <a:pt x="0" y="181485"/>
                    </a:lnTo>
                    <a:close/>
                  </a:path>
                </a:pathLst>
              </a:custGeom>
              <a:solidFill>
                <a:srgbClr val="3366FF"/>
              </a:solidFill>
            </p:spPr>
          </p:sp>
          <p:sp>
            <p:nvSpPr>
              <p:cNvPr name="TextBox 38" id="38"/>
              <p:cNvSpPr txBox="true"/>
              <p:nvPr/>
            </p:nvSpPr>
            <p:spPr>
              <a:xfrm>
                <a:off x="0" y="-76200"/>
                <a:ext cx="812800" cy="257685"/>
              </a:xfrm>
              <a:prstGeom prst="rect">
                <a:avLst/>
              </a:prstGeom>
            </p:spPr>
            <p:txBody>
              <a:bodyPr anchor="ctr" rtlCol="false" tIns="50800" lIns="50800" bIns="50800" rIns="50800"/>
              <a:lstStyle/>
              <a:p>
                <a:pPr algn="ctr">
                  <a:lnSpc>
                    <a:spcPts val="2659"/>
                  </a:lnSpc>
                </a:pPr>
              </a:p>
            </p:txBody>
          </p:sp>
        </p:grpSp>
        <p:sp>
          <p:nvSpPr>
            <p:cNvPr name="TextBox 39" id="39"/>
            <p:cNvSpPr txBox="true"/>
            <p:nvPr/>
          </p:nvSpPr>
          <p:spPr>
            <a:xfrm rot="0">
              <a:off x="477961" y="103784"/>
              <a:ext cx="3181043" cy="654052"/>
            </a:xfrm>
            <a:prstGeom prst="rect">
              <a:avLst/>
            </a:prstGeom>
          </p:spPr>
          <p:txBody>
            <a:bodyPr anchor="t" rtlCol="false" tIns="0" lIns="0" bIns="0" rIns="0">
              <a:spAutoFit/>
            </a:bodyPr>
            <a:lstStyle/>
            <a:p>
              <a:pPr algn="ctr">
                <a:lnSpc>
                  <a:spcPts val="4199"/>
                </a:lnSpc>
              </a:pPr>
              <a:r>
                <a:rPr lang="en-US" sz="2999" b="true">
                  <a:solidFill>
                    <a:srgbClr val="FFFFFF"/>
                  </a:solidFill>
                  <a:latin typeface="Manrope Bold"/>
                  <a:ea typeface="Manrope Bold"/>
                  <a:cs typeface="Manrope Bold"/>
                  <a:sym typeface="Manrope Bold"/>
                </a:rPr>
                <a:t>Continental</a:t>
              </a:r>
            </a:p>
          </p:txBody>
        </p:sp>
      </p:grpSp>
      <p:grpSp>
        <p:nvGrpSpPr>
          <p:cNvPr name="Group 40" id="40"/>
          <p:cNvGrpSpPr/>
          <p:nvPr/>
        </p:nvGrpSpPr>
        <p:grpSpPr>
          <a:xfrm rot="0">
            <a:off x="13130042" y="7336761"/>
            <a:ext cx="2231021" cy="715697"/>
            <a:chOff x="0" y="0"/>
            <a:chExt cx="2974695" cy="954262"/>
          </a:xfrm>
        </p:grpSpPr>
        <p:grpSp>
          <p:nvGrpSpPr>
            <p:cNvPr name="Group 41" id="41"/>
            <p:cNvGrpSpPr/>
            <p:nvPr/>
          </p:nvGrpSpPr>
          <p:grpSpPr>
            <a:xfrm rot="0">
              <a:off x="0" y="0"/>
              <a:ext cx="2974695" cy="954262"/>
              <a:chOff x="0" y="0"/>
              <a:chExt cx="587594" cy="188496"/>
            </a:xfrm>
          </p:grpSpPr>
          <p:sp>
            <p:nvSpPr>
              <p:cNvPr name="Freeform 42" id="42"/>
              <p:cNvSpPr/>
              <p:nvPr/>
            </p:nvSpPr>
            <p:spPr>
              <a:xfrm flipH="false" flipV="false" rot="0">
                <a:off x="0" y="0"/>
                <a:ext cx="587594" cy="188496"/>
              </a:xfrm>
              <a:custGeom>
                <a:avLst/>
                <a:gdLst/>
                <a:ahLst/>
                <a:cxnLst/>
                <a:rect r="r" b="b" t="t" l="l"/>
                <a:pathLst>
                  <a:path h="188496" w="587594">
                    <a:moveTo>
                      <a:pt x="0" y="0"/>
                    </a:moveTo>
                    <a:lnTo>
                      <a:pt x="587594" y="0"/>
                    </a:lnTo>
                    <a:lnTo>
                      <a:pt x="587594" y="188496"/>
                    </a:lnTo>
                    <a:lnTo>
                      <a:pt x="0" y="188496"/>
                    </a:lnTo>
                    <a:close/>
                  </a:path>
                </a:pathLst>
              </a:custGeom>
              <a:solidFill>
                <a:srgbClr val="3366FF"/>
              </a:solidFill>
            </p:spPr>
          </p:sp>
          <p:sp>
            <p:nvSpPr>
              <p:cNvPr name="TextBox 43" id="43"/>
              <p:cNvSpPr txBox="true"/>
              <p:nvPr/>
            </p:nvSpPr>
            <p:spPr>
              <a:xfrm>
                <a:off x="0" y="-76200"/>
                <a:ext cx="587594" cy="264696"/>
              </a:xfrm>
              <a:prstGeom prst="rect">
                <a:avLst/>
              </a:prstGeom>
            </p:spPr>
            <p:txBody>
              <a:bodyPr anchor="ctr" rtlCol="false" tIns="50800" lIns="50800" bIns="50800" rIns="50800"/>
              <a:lstStyle/>
              <a:p>
                <a:pPr algn="ctr">
                  <a:lnSpc>
                    <a:spcPts val="2659"/>
                  </a:lnSpc>
                </a:pPr>
              </a:p>
            </p:txBody>
          </p:sp>
        </p:grpSp>
        <p:sp>
          <p:nvSpPr>
            <p:cNvPr name="TextBox 44" id="44"/>
            <p:cNvSpPr txBox="true"/>
            <p:nvPr/>
          </p:nvSpPr>
          <p:spPr>
            <a:xfrm rot="0">
              <a:off x="375740" y="121530"/>
              <a:ext cx="2223215" cy="654052"/>
            </a:xfrm>
            <a:prstGeom prst="rect">
              <a:avLst/>
            </a:prstGeom>
          </p:spPr>
          <p:txBody>
            <a:bodyPr anchor="t" rtlCol="false" tIns="0" lIns="0" bIns="0" rIns="0">
              <a:spAutoFit/>
            </a:bodyPr>
            <a:lstStyle/>
            <a:p>
              <a:pPr algn="ctr">
                <a:lnSpc>
                  <a:spcPts val="4199"/>
                </a:lnSpc>
              </a:pPr>
              <a:r>
                <a:rPr lang="en-US" sz="2999" b="true">
                  <a:solidFill>
                    <a:srgbClr val="FFFFFF"/>
                  </a:solidFill>
                  <a:latin typeface="Manrope Bold"/>
                  <a:ea typeface="Manrope Bold"/>
                  <a:cs typeface="Manrope Bold"/>
                  <a:sym typeface="Manrope Bold"/>
                </a:rPr>
                <a:t>Tropical</a:t>
              </a:r>
            </a:p>
          </p:txBody>
        </p:sp>
      </p:grpSp>
      <p:grpSp>
        <p:nvGrpSpPr>
          <p:cNvPr name="Group 45" id="45"/>
          <p:cNvGrpSpPr/>
          <p:nvPr/>
        </p:nvGrpSpPr>
        <p:grpSpPr>
          <a:xfrm rot="0">
            <a:off x="4468192" y="7391740"/>
            <a:ext cx="1818189" cy="579857"/>
            <a:chOff x="0" y="0"/>
            <a:chExt cx="2424253" cy="773142"/>
          </a:xfrm>
        </p:grpSpPr>
        <p:grpSp>
          <p:nvGrpSpPr>
            <p:cNvPr name="Group 46" id="46"/>
            <p:cNvGrpSpPr/>
            <p:nvPr/>
          </p:nvGrpSpPr>
          <p:grpSpPr>
            <a:xfrm rot="0">
              <a:off x="0" y="0"/>
              <a:ext cx="2424253" cy="773142"/>
              <a:chOff x="0" y="0"/>
              <a:chExt cx="478865" cy="152719"/>
            </a:xfrm>
          </p:grpSpPr>
          <p:sp>
            <p:nvSpPr>
              <p:cNvPr name="Freeform 47" id="47"/>
              <p:cNvSpPr/>
              <p:nvPr/>
            </p:nvSpPr>
            <p:spPr>
              <a:xfrm flipH="false" flipV="false" rot="0">
                <a:off x="0" y="0"/>
                <a:ext cx="478865" cy="152719"/>
              </a:xfrm>
              <a:custGeom>
                <a:avLst/>
                <a:gdLst/>
                <a:ahLst/>
                <a:cxnLst/>
                <a:rect r="r" b="b" t="t" l="l"/>
                <a:pathLst>
                  <a:path h="152719" w="478865">
                    <a:moveTo>
                      <a:pt x="0" y="0"/>
                    </a:moveTo>
                    <a:lnTo>
                      <a:pt x="478865" y="0"/>
                    </a:lnTo>
                    <a:lnTo>
                      <a:pt x="478865" y="152719"/>
                    </a:lnTo>
                    <a:lnTo>
                      <a:pt x="0" y="152719"/>
                    </a:lnTo>
                    <a:close/>
                  </a:path>
                </a:pathLst>
              </a:custGeom>
              <a:solidFill>
                <a:srgbClr val="3366FF"/>
              </a:solidFill>
            </p:spPr>
          </p:sp>
          <p:sp>
            <p:nvSpPr>
              <p:cNvPr name="TextBox 48" id="48"/>
              <p:cNvSpPr txBox="true"/>
              <p:nvPr/>
            </p:nvSpPr>
            <p:spPr>
              <a:xfrm>
                <a:off x="0" y="-76200"/>
                <a:ext cx="478865" cy="228919"/>
              </a:xfrm>
              <a:prstGeom prst="rect">
                <a:avLst/>
              </a:prstGeom>
            </p:spPr>
            <p:txBody>
              <a:bodyPr anchor="ctr" rtlCol="false" tIns="50800" lIns="50800" bIns="50800" rIns="50800"/>
              <a:lstStyle/>
              <a:p>
                <a:pPr algn="ctr">
                  <a:lnSpc>
                    <a:spcPts val="2659"/>
                  </a:lnSpc>
                </a:pPr>
              </a:p>
            </p:txBody>
          </p:sp>
        </p:grpSp>
        <p:sp>
          <p:nvSpPr>
            <p:cNvPr name="TextBox 49" id="49"/>
            <p:cNvSpPr txBox="true"/>
            <p:nvPr/>
          </p:nvSpPr>
          <p:spPr>
            <a:xfrm rot="0">
              <a:off x="700298" y="30970"/>
              <a:ext cx="1023657" cy="654052"/>
            </a:xfrm>
            <a:prstGeom prst="rect">
              <a:avLst/>
            </a:prstGeom>
          </p:spPr>
          <p:txBody>
            <a:bodyPr anchor="t" rtlCol="false" tIns="0" lIns="0" bIns="0" rIns="0">
              <a:spAutoFit/>
            </a:bodyPr>
            <a:lstStyle/>
            <a:p>
              <a:pPr algn="ctr">
                <a:lnSpc>
                  <a:spcPts val="4199"/>
                </a:lnSpc>
              </a:pPr>
              <a:r>
                <a:rPr lang="en-US" sz="2999" b="true">
                  <a:solidFill>
                    <a:srgbClr val="FFFFFF"/>
                  </a:solidFill>
                  <a:latin typeface="Manrope Bold"/>
                  <a:ea typeface="Manrope Bold"/>
                  <a:cs typeface="Manrope Bold"/>
                  <a:sym typeface="Manrope Bold"/>
                </a:rPr>
                <a:t>Dry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IMPACTS</a:t>
            </a:r>
          </a:p>
        </p:txBody>
      </p:sp>
      <p:sp>
        <p:nvSpPr>
          <p:cNvPr name="TextBox 5" id="5"/>
          <p:cNvSpPr txBox="true"/>
          <p:nvPr/>
        </p:nvSpPr>
        <p:spPr>
          <a:xfrm rot="0">
            <a:off x="1028700" y="2479674"/>
            <a:ext cx="6796222" cy="6778626"/>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Because of climate change, the UK is experiencing:</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Hotter, drier summers</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Warmer, wetter winters</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Larger storms</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Flooding</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Drought</a:t>
            </a:r>
          </a:p>
          <a:p>
            <a:pPr algn="l">
              <a:lnSpc>
                <a:spcPts val="4899"/>
              </a:lnSpc>
            </a:pPr>
          </a:p>
          <a:p>
            <a:pPr algn="l">
              <a:lnSpc>
                <a:spcPts val="4899"/>
              </a:lnSpc>
            </a:pPr>
            <a:r>
              <a:rPr lang="en-US" sz="3499">
                <a:solidFill>
                  <a:srgbClr val="FFFFFF"/>
                </a:solidFill>
                <a:latin typeface="Manrope Light"/>
                <a:ea typeface="Manrope Light"/>
                <a:cs typeface="Manrope Light"/>
                <a:sym typeface="Manrope Light"/>
              </a:rPr>
              <a:t>All of this contributes towards a loss of habitat for nature!</a:t>
            </a:r>
          </a:p>
          <a:p>
            <a:pPr algn="l">
              <a:lnSpc>
                <a:spcPts val="4899"/>
              </a:lnSpc>
            </a:pPr>
          </a:p>
        </p:txBody>
      </p:sp>
      <p:grpSp>
        <p:nvGrpSpPr>
          <p:cNvPr name="Group 6" id="6"/>
          <p:cNvGrpSpPr/>
          <p:nvPr/>
        </p:nvGrpSpPr>
        <p:grpSpPr>
          <a:xfrm rot="0">
            <a:off x="9378384" y="1028700"/>
            <a:ext cx="7880916" cy="8180194"/>
            <a:chOff x="0" y="0"/>
            <a:chExt cx="606793" cy="629836"/>
          </a:xfrm>
        </p:grpSpPr>
        <p:sp>
          <p:nvSpPr>
            <p:cNvPr name="Freeform 7" id="7"/>
            <p:cNvSpPr/>
            <p:nvPr/>
          </p:nvSpPr>
          <p:spPr>
            <a:xfrm flipH="false" flipV="false" rot="0">
              <a:off x="0" y="0"/>
              <a:ext cx="606793" cy="629836"/>
            </a:xfrm>
            <a:custGeom>
              <a:avLst/>
              <a:gdLst/>
              <a:ahLst/>
              <a:cxnLst/>
              <a:rect r="r" b="b" t="t" l="l"/>
              <a:pathLst>
                <a:path h="629836" w="606793">
                  <a:moveTo>
                    <a:pt x="0" y="0"/>
                  </a:moveTo>
                  <a:lnTo>
                    <a:pt x="606793" y="0"/>
                  </a:lnTo>
                  <a:lnTo>
                    <a:pt x="606793" y="629836"/>
                  </a:lnTo>
                  <a:lnTo>
                    <a:pt x="0" y="629836"/>
                  </a:lnTo>
                  <a:close/>
                </a:path>
              </a:pathLst>
            </a:custGeom>
            <a:blipFill>
              <a:blip r:embed="rId3"/>
              <a:stretch>
                <a:fillRect l="-38396" t="0" r="0" b="0"/>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3"/>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WHAT CAN WE DO?</a:t>
            </a:r>
          </a:p>
        </p:txBody>
      </p:sp>
      <p:grpSp>
        <p:nvGrpSpPr>
          <p:cNvPr name="Group 5" id="5"/>
          <p:cNvGrpSpPr/>
          <p:nvPr/>
        </p:nvGrpSpPr>
        <p:grpSpPr>
          <a:xfrm rot="0">
            <a:off x="9378384" y="1028700"/>
            <a:ext cx="7880916" cy="8180194"/>
            <a:chOff x="0" y="0"/>
            <a:chExt cx="606793" cy="629836"/>
          </a:xfrm>
        </p:grpSpPr>
        <p:sp>
          <p:nvSpPr>
            <p:cNvPr name="Freeform 6" id="6"/>
            <p:cNvSpPr/>
            <p:nvPr/>
          </p:nvSpPr>
          <p:spPr>
            <a:xfrm flipH="false" flipV="false" rot="0">
              <a:off x="0" y="0"/>
              <a:ext cx="606793" cy="629836"/>
            </a:xfrm>
            <a:custGeom>
              <a:avLst/>
              <a:gdLst/>
              <a:ahLst/>
              <a:cxnLst/>
              <a:rect r="r" b="b" t="t" l="l"/>
              <a:pathLst>
                <a:path h="629836" w="606793">
                  <a:moveTo>
                    <a:pt x="0" y="0"/>
                  </a:moveTo>
                  <a:lnTo>
                    <a:pt x="606793" y="0"/>
                  </a:lnTo>
                  <a:lnTo>
                    <a:pt x="606793" y="629836"/>
                  </a:lnTo>
                  <a:lnTo>
                    <a:pt x="0" y="629836"/>
                  </a:lnTo>
                  <a:close/>
                </a:path>
              </a:pathLst>
            </a:custGeom>
            <a:blipFill>
              <a:blip r:embed="rId4"/>
              <a:stretch>
                <a:fillRect l="-27896" t="0" r="-27896" b="0"/>
              </a:stretch>
            </a:blipFill>
          </p:spPr>
        </p:sp>
      </p:grpSp>
      <p:sp>
        <p:nvSpPr>
          <p:cNvPr name="TextBox 7" id="7"/>
          <p:cNvSpPr txBox="true"/>
          <p:nvPr/>
        </p:nvSpPr>
        <p:spPr>
          <a:xfrm rot="0">
            <a:off x="1028700" y="3668519"/>
            <a:ext cx="7143696" cy="3683001"/>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Some impacts are already fixed in, and will happen even if we stopped creating any more greenhouse gases today, however, we can also work to reduce any further impacts!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3"/>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WHAT CAN WE DO?</a:t>
            </a:r>
          </a:p>
        </p:txBody>
      </p:sp>
      <p:grpSp>
        <p:nvGrpSpPr>
          <p:cNvPr name="Group 5" id="5"/>
          <p:cNvGrpSpPr/>
          <p:nvPr/>
        </p:nvGrpSpPr>
        <p:grpSpPr>
          <a:xfrm rot="0">
            <a:off x="9378384" y="1028700"/>
            <a:ext cx="7880916" cy="8180194"/>
            <a:chOff x="0" y="0"/>
            <a:chExt cx="606793" cy="629836"/>
          </a:xfrm>
        </p:grpSpPr>
        <p:sp>
          <p:nvSpPr>
            <p:cNvPr name="Freeform 6" id="6"/>
            <p:cNvSpPr/>
            <p:nvPr/>
          </p:nvSpPr>
          <p:spPr>
            <a:xfrm flipH="false" flipV="false" rot="0">
              <a:off x="0" y="0"/>
              <a:ext cx="606793" cy="629836"/>
            </a:xfrm>
            <a:custGeom>
              <a:avLst/>
              <a:gdLst/>
              <a:ahLst/>
              <a:cxnLst/>
              <a:rect r="r" b="b" t="t" l="l"/>
              <a:pathLst>
                <a:path h="629836" w="606793">
                  <a:moveTo>
                    <a:pt x="0" y="0"/>
                  </a:moveTo>
                  <a:lnTo>
                    <a:pt x="606793" y="0"/>
                  </a:lnTo>
                  <a:lnTo>
                    <a:pt x="606793" y="629836"/>
                  </a:lnTo>
                  <a:lnTo>
                    <a:pt x="0" y="629836"/>
                  </a:lnTo>
                  <a:close/>
                </a:path>
              </a:pathLst>
            </a:custGeom>
            <a:blipFill>
              <a:blip r:embed="rId4"/>
              <a:stretch>
                <a:fillRect l="-27896" t="0" r="-27896" b="0"/>
              </a:stretch>
            </a:blipFill>
          </p:spPr>
        </p:sp>
      </p:grpSp>
      <p:sp>
        <p:nvSpPr>
          <p:cNvPr name="TextBox 7" id="7"/>
          <p:cNvSpPr txBox="true"/>
          <p:nvPr/>
        </p:nvSpPr>
        <p:spPr>
          <a:xfrm rot="0">
            <a:off x="1028700" y="3668519"/>
            <a:ext cx="7143696" cy="3683001"/>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Earlier in the presentation we saw where greenhouse gases came from, have a discussion and think about ways that we can reduce greenhouse gases from these sources.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3"/>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WHAT CAN WE DO?</a:t>
            </a:r>
          </a:p>
        </p:txBody>
      </p:sp>
      <p:grpSp>
        <p:nvGrpSpPr>
          <p:cNvPr name="Group 5" id="5"/>
          <p:cNvGrpSpPr/>
          <p:nvPr/>
        </p:nvGrpSpPr>
        <p:grpSpPr>
          <a:xfrm rot="0">
            <a:off x="9378384" y="1028700"/>
            <a:ext cx="7880916" cy="8180194"/>
            <a:chOff x="0" y="0"/>
            <a:chExt cx="606793" cy="629836"/>
          </a:xfrm>
        </p:grpSpPr>
        <p:sp>
          <p:nvSpPr>
            <p:cNvPr name="Freeform 6" id="6"/>
            <p:cNvSpPr/>
            <p:nvPr/>
          </p:nvSpPr>
          <p:spPr>
            <a:xfrm flipH="false" flipV="false" rot="0">
              <a:off x="0" y="0"/>
              <a:ext cx="606793" cy="629836"/>
            </a:xfrm>
            <a:custGeom>
              <a:avLst/>
              <a:gdLst/>
              <a:ahLst/>
              <a:cxnLst/>
              <a:rect r="r" b="b" t="t" l="l"/>
              <a:pathLst>
                <a:path h="629836" w="606793">
                  <a:moveTo>
                    <a:pt x="0" y="0"/>
                  </a:moveTo>
                  <a:lnTo>
                    <a:pt x="606793" y="0"/>
                  </a:lnTo>
                  <a:lnTo>
                    <a:pt x="606793" y="629836"/>
                  </a:lnTo>
                  <a:lnTo>
                    <a:pt x="0" y="629836"/>
                  </a:lnTo>
                  <a:close/>
                </a:path>
              </a:pathLst>
            </a:custGeom>
            <a:blipFill>
              <a:blip r:embed="rId4"/>
              <a:stretch>
                <a:fillRect l="-42264" t="0" r="-42264" b="0"/>
              </a:stretch>
            </a:blipFill>
          </p:spPr>
        </p:sp>
      </p:grpSp>
      <p:sp>
        <p:nvSpPr>
          <p:cNvPr name="TextBox 7" id="7"/>
          <p:cNvSpPr txBox="true"/>
          <p:nvPr/>
        </p:nvSpPr>
        <p:spPr>
          <a:xfrm rot="0">
            <a:off x="1028700" y="3668519"/>
            <a:ext cx="7143696" cy="4302126"/>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To reduce greenhouse gases, we personally could:</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Eat less meat</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Walk or cycle when we can instead of using cars</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Lower our heating by a degree or two and wear a jumper</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grpSp>
        <p:nvGrpSpPr>
          <p:cNvPr name="Group 4" id="4"/>
          <p:cNvGrpSpPr/>
          <p:nvPr/>
        </p:nvGrpSpPr>
        <p:grpSpPr>
          <a:xfrm rot="0">
            <a:off x="9023150" y="1020035"/>
            <a:ext cx="8236150" cy="8229600"/>
            <a:chOff x="0" y="0"/>
            <a:chExt cx="536185" cy="535758"/>
          </a:xfrm>
        </p:grpSpPr>
        <p:sp>
          <p:nvSpPr>
            <p:cNvPr name="Freeform 5" id="5"/>
            <p:cNvSpPr/>
            <p:nvPr/>
          </p:nvSpPr>
          <p:spPr>
            <a:xfrm flipH="false" flipV="false" rot="0">
              <a:off x="0" y="0"/>
              <a:ext cx="536185" cy="535758"/>
            </a:xfrm>
            <a:custGeom>
              <a:avLst/>
              <a:gdLst/>
              <a:ahLst/>
              <a:cxnLst/>
              <a:rect r="r" b="b" t="t" l="l"/>
              <a:pathLst>
                <a:path h="535758" w="536185">
                  <a:moveTo>
                    <a:pt x="0" y="0"/>
                  </a:moveTo>
                  <a:lnTo>
                    <a:pt x="536185" y="0"/>
                  </a:lnTo>
                  <a:lnTo>
                    <a:pt x="536185" y="535758"/>
                  </a:lnTo>
                  <a:lnTo>
                    <a:pt x="0" y="535758"/>
                  </a:lnTo>
                  <a:close/>
                </a:path>
              </a:pathLst>
            </a:custGeom>
            <a:blipFill>
              <a:blip r:embed="rId3"/>
              <a:stretch>
                <a:fillRect l="-44487" t="0" r="-44487" b="0"/>
              </a:stretch>
            </a:blipFill>
          </p:spPr>
        </p:sp>
      </p:grpSp>
      <p:sp>
        <p:nvSpPr>
          <p:cNvPr name="TextBox 6" id="6"/>
          <p:cNvSpPr txBox="true"/>
          <p:nvPr/>
        </p:nvSpPr>
        <p:spPr>
          <a:xfrm rot="0">
            <a:off x="1028700" y="1346674"/>
            <a:ext cx="5273520"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LEARNING OUTCOMES</a:t>
            </a:r>
          </a:p>
        </p:txBody>
      </p:sp>
      <p:sp>
        <p:nvSpPr>
          <p:cNvPr name="TextBox 7" id="7"/>
          <p:cNvSpPr txBox="true"/>
          <p:nvPr/>
        </p:nvSpPr>
        <p:spPr>
          <a:xfrm rot="0">
            <a:off x="1028700" y="3506060"/>
            <a:ext cx="5776198" cy="5743575"/>
          </a:xfrm>
          <a:prstGeom prst="rect">
            <a:avLst/>
          </a:prstGeom>
        </p:spPr>
        <p:txBody>
          <a:bodyPr anchor="t" rtlCol="false" tIns="0" lIns="0" bIns="0" rIns="0">
            <a:spAutoFit/>
          </a:bodyPr>
          <a:lstStyle/>
          <a:p>
            <a:pPr algn="l">
              <a:lnSpc>
                <a:spcPts val="4199"/>
              </a:lnSpc>
            </a:pPr>
            <a:r>
              <a:rPr lang="en-US" sz="2999">
                <a:solidFill>
                  <a:srgbClr val="FFFFFF"/>
                </a:solidFill>
                <a:latin typeface="Manrope Light"/>
                <a:ea typeface="Manrope Light"/>
                <a:cs typeface="Manrope Light"/>
                <a:sym typeface="Manrope Light"/>
              </a:rPr>
              <a:t>By the end of this presentation you will have learned:</a:t>
            </a:r>
          </a:p>
          <a:p>
            <a:pPr algn="l">
              <a:lnSpc>
                <a:spcPts val="4199"/>
              </a:lnSpc>
            </a:pPr>
          </a:p>
          <a:p>
            <a:pPr algn="l" marL="647697" indent="-323848" lvl="1">
              <a:lnSpc>
                <a:spcPts val="4199"/>
              </a:lnSpc>
              <a:buFont typeface="Arial"/>
              <a:buChar char="•"/>
            </a:pPr>
            <a:r>
              <a:rPr lang="en-US" sz="2999">
                <a:solidFill>
                  <a:srgbClr val="FFFFFF"/>
                </a:solidFill>
                <a:latin typeface="Manrope Light"/>
                <a:ea typeface="Manrope Light"/>
                <a:cs typeface="Manrope Light"/>
                <a:sym typeface="Manrope Light"/>
              </a:rPr>
              <a:t>What climate is</a:t>
            </a:r>
          </a:p>
          <a:p>
            <a:pPr algn="l" marL="647697" indent="-323848" lvl="1">
              <a:lnSpc>
                <a:spcPts val="4199"/>
              </a:lnSpc>
              <a:buFont typeface="Arial"/>
              <a:buChar char="•"/>
            </a:pPr>
            <a:r>
              <a:rPr lang="en-US" sz="2999">
                <a:solidFill>
                  <a:srgbClr val="FFFFFF"/>
                </a:solidFill>
                <a:latin typeface="Manrope Light"/>
                <a:ea typeface="Manrope Light"/>
                <a:cs typeface="Manrope Light"/>
                <a:sym typeface="Manrope Light"/>
              </a:rPr>
              <a:t>How humans are changing the climate</a:t>
            </a:r>
          </a:p>
          <a:p>
            <a:pPr algn="l" marL="647697" indent="-323848" lvl="1">
              <a:lnSpc>
                <a:spcPts val="4199"/>
              </a:lnSpc>
              <a:buFont typeface="Arial"/>
              <a:buChar char="•"/>
            </a:pPr>
            <a:r>
              <a:rPr lang="en-US" sz="2999">
                <a:solidFill>
                  <a:srgbClr val="FFFFFF"/>
                </a:solidFill>
                <a:latin typeface="Manrope Light"/>
                <a:ea typeface="Manrope Light"/>
                <a:cs typeface="Manrope Light"/>
                <a:sym typeface="Manrope Light"/>
              </a:rPr>
              <a:t>What impacts this is causing our planet</a:t>
            </a:r>
          </a:p>
          <a:p>
            <a:pPr algn="l" marL="647697" indent="-323848" lvl="1">
              <a:lnSpc>
                <a:spcPts val="4199"/>
              </a:lnSpc>
              <a:buFont typeface="Arial"/>
              <a:buChar char="•"/>
            </a:pPr>
            <a:r>
              <a:rPr lang="en-US" sz="2999">
                <a:solidFill>
                  <a:srgbClr val="FFFFFF"/>
                </a:solidFill>
                <a:latin typeface="Manrope Light"/>
                <a:ea typeface="Manrope Light"/>
                <a:cs typeface="Manrope Light"/>
                <a:sym typeface="Manrope Light"/>
              </a:rPr>
              <a:t>How humans are working to protect our planet from climate change</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3"/>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WHAT CAN WE DO?</a:t>
            </a:r>
          </a:p>
        </p:txBody>
      </p:sp>
      <p:grpSp>
        <p:nvGrpSpPr>
          <p:cNvPr name="Group 5" id="5"/>
          <p:cNvGrpSpPr/>
          <p:nvPr/>
        </p:nvGrpSpPr>
        <p:grpSpPr>
          <a:xfrm rot="0">
            <a:off x="9378384" y="1028700"/>
            <a:ext cx="7880916" cy="8180194"/>
            <a:chOff x="0" y="0"/>
            <a:chExt cx="606793" cy="629836"/>
          </a:xfrm>
        </p:grpSpPr>
        <p:sp>
          <p:nvSpPr>
            <p:cNvPr name="Freeform 6" id="6"/>
            <p:cNvSpPr/>
            <p:nvPr/>
          </p:nvSpPr>
          <p:spPr>
            <a:xfrm flipH="false" flipV="false" rot="0">
              <a:off x="0" y="0"/>
              <a:ext cx="606793" cy="629836"/>
            </a:xfrm>
            <a:custGeom>
              <a:avLst/>
              <a:gdLst/>
              <a:ahLst/>
              <a:cxnLst/>
              <a:rect r="r" b="b" t="t" l="l"/>
              <a:pathLst>
                <a:path h="629836" w="606793">
                  <a:moveTo>
                    <a:pt x="0" y="0"/>
                  </a:moveTo>
                  <a:lnTo>
                    <a:pt x="606793" y="0"/>
                  </a:lnTo>
                  <a:lnTo>
                    <a:pt x="606793" y="629836"/>
                  </a:lnTo>
                  <a:lnTo>
                    <a:pt x="0" y="629836"/>
                  </a:lnTo>
                  <a:close/>
                </a:path>
              </a:pathLst>
            </a:custGeom>
            <a:blipFill>
              <a:blip r:embed="rId4"/>
              <a:stretch>
                <a:fillRect l="-76003" t="0" r="-39680" b="0"/>
              </a:stretch>
            </a:blipFill>
          </p:spPr>
        </p:sp>
      </p:grpSp>
      <p:sp>
        <p:nvSpPr>
          <p:cNvPr name="TextBox 7" id="7"/>
          <p:cNvSpPr txBox="true"/>
          <p:nvPr/>
        </p:nvSpPr>
        <p:spPr>
          <a:xfrm rot="0">
            <a:off x="1028700" y="4038600"/>
            <a:ext cx="7143696" cy="5219700"/>
          </a:xfrm>
          <a:prstGeom prst="rect">
            <a:avLst/>
          </a:prstGeom>
        </p:spPr>
        <p:txBody>
          <a:bodyPr anchor="t" rtlCol="false" tIns="0" lIns="0" bIns="0" rIns="0">
            <a:spAutoFit/>
          </a:bodyPr>
          <a:lstStyle/>
          <a:p>
            <a:pPr algn="l">
              <a:lnSpc>
                <a:spcPts val="4199"/>
              </a:lnSpc>
            </a:pPr>
            <a:r>
              <a:rPr lang="en-US" sz="2999">
                <a:solidFill>
                  <a:srgbClr val="FFFFFF"/>
                </a:solidFill>
                <a:latin typeface="Manrope Light"/>
                <a:ea typeface="Manrope Light"/>
                <a:cs typeface="Manrope Light"/>
                <a:sym typeface="Manrope Light"/>
              </a:rPr>
              <a:t>To reduce impacts from climate change on a large scale we must:</a:t>
            </a:r>
          </a:p>
          <a:p>
            <a:pPr algn="l" marL="647697" indent="-323848" lvl="1">
              <a:lnSpc>
                <a:spcPts val="4199"/>
              </a:lnSpc>
              <a:buFont typeface="Arial"/>
              <a:buChar char="•"/>
            </a:pPr>
            <a:r>
              <a:rPr lang="en-US" sz="2999">
                <a:solidFill>
                  <a:srgbClr val="FFFFFF"/>
                </a:solidFill>
                <a:latin typeface="Manrope Light"/>
                <a:ea typeface="Manrope Light"/>
                <a:cs typeface="Manrope Light"/>
                <a:sym typeface="Manrope Light"/>
              </a:rPr>
              <a:t>Use our voices to have governments commit to limiting the amount of greenhouse gases countries are allowed to produce</a:t>
            </a:r>
          </a:p>
          <a:p>
            <a:pPr algn="l" marL="647697" indent="-323848" lvl="1">
              <a:lnSpc>
                <a:spcPts val="4199"/>
              </a:lnSpc>
              <a:buFont typeface="Arial"/>
              <a:buChar char="•"/>
            </a:pPr>
            <a:r>
              <a:rPr lang="en-US" sz="2999">
                <a:solidFill>
                  <a:srgbClr val="FFFFFF"/>
                </a:solidFill>
                <a:latin typeface="Manrope Light"/>
                <a:ea typeface="Manrope Light"/>
                <a:cs typeface="Manrope Light"/>
                <a:sym typeface="Manrope Light"/>
              </a:rPr>
              <a:t>Stop drilling for new oil</a:t>
            </a:r>
          </a:p>
          <a:p>
            <a:pPr algn="l" marL="647697" indent="-323848" lvl="1">
              <a:lnSpc>
                <a:spcPts val="4199"/>
              </a:lnSpc>
              <a:buFont typeface="Arial"/>
              <a:buChar char="•"/>
            </a:pPr>
            <a:r>
              <a:rPr lang="en-US" sz="2999">
                <a:solidFill>
                  <a:srgbClr val="FFFFFF"/>
                </a:solidFill>
                <a:latin typeface="Manrope Light"/>
                <a:ea typeface="Manrope Light"/>
                <a:cs typeface="Manrope Light"/>
                <a:sym typeface="Manrope Light"/>
              </a:rPr>
              <a:t>Increase our use of renewable energy</a:t>
            </a:r>
          </a:p>
          <a:p>
            <a:pPr algn="l" marL="647697" indent="-323848" lvl="1">
              <a:lnSpc>
                <a:spcPts val="4199"/>
              </a:lnSpc>
              <a:buFont typeface="Arial"/>
              <a:buChar char="•"/>
            </a:pPr>
            <a:r>
              <a:rPr lang="en-US" sz="2999">
                <a:solidFill>
                  <a:srgbClr val="FFFFFF"/>
                </a:solidFill>
                <a:latin typeface="Manrope Light"/>
                <a:ea typeface="Manrope Light"/>
                <a:cs typeface="Manrope Light"/>
                <a:sym typeface="Manrope Light"/>
              </a:rPr>
              <a:t>Keep exploring new ways to combat climate change through science</a:t>
            </a:r>
            <a:r>
              <a:rPr lang="en-US" sz="2999">
                <a:solidFill>
                  <a:srgbClr val="FFFFFF"/>
                </a:solidFill>
                <a:latin typeface="Manrope"/>
                <a:ea typeface="Manrope"/>
                <a:cs typeface="Manrope"/>
                <a:sym typeface="Manrope"/>
              </a:rPr>
              <a:t>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3"/>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WHAT CAN WE DO?</a:t>
            </a:r>
          </a:p>
        </p:txBody>
      </p:sp>
      <p:grpSp>
        <p:nvGrpSpPr>
          <p:cNvPr name="Group 5" id="5"/>
          <p:cNvGrpSpPr/>
          <p:nvPr/>
        </p:nvGrpSpPr>
        <p:grpSpPr>
          <a:xfrm rot="0">
            <a:off x="9378384" y="1028700"/>
            <a:ext cx="7880916" cy="8180194"/>
            <a:chOff x="0" y="0"/>
            <a:chExt cx="606793" cy="629836"/>
          </a:xfrm>
        </p:grpSpPr>
        <p:sp>
          <p:nvSpPr>
            <p:cNvPr name="Freeform 6" id="6"/>
            <p:cNvSpPr/>
            <p:nvPr/>
          </p:nvSpPr>
          <p:spPr>
            <a:xfrm flipH="false" flipV="false" rot="0">
              <a:off x="0" y="0"/>
              <a:ext cx="606793" cy="629836"/>
            </a:xfrm>
            <a:custGeom>
              <a:avLst/>
              <a:gdLst/>
              <a:ahLst/>
              <a:cxnLst/>
              <a:rect r="r" b="b" t="t" l="l"/>
              <a:pathLst>
                <a:path h="629836" w="606793">
                  <a:moveTo>
                    <a:pt x="0" y="0"/>
                  </a:moveTo>
                  <a:lnTo>
                    <a:pt x="606793" y="0"/>
                  </a:lnTo>
                  <a:lnTo>
                    <a:pt x="606793" y="629836"/>
                  </a:lnTo>
                  <a:lnTo>
                    <a:pt x="0" y="629836"/>
                  </a:lnTo>
                  <a:close/>
                </a:path>
              </a:pathLst>
            </a:custGeom>
            <a:blipFill>
              <a:blip r:embed="rId4"/>
              <a:stretch>
                <a:fillRect l="-27896" t="0" r="-27896" b="0"/>
              </a:stretch>
            </a:blipFill>
          </p:spPr>
        </p:sp>
      </p:grpSp>
      <p:sp>
        <p:nvSpPr>
          <p:cNvPr name="TextBox 7" id="7"/>
          <p:cNvSpPr txBox="true"/>
          <p:nvPr/>
        </p:nvSpPr>
        <p:spPr>
          <a:xfrm rot="0">
            <a:off x="1028700" y="4038600"/>
            <a:ext cx="7143696" cy="5219700"/>
          </a:xfrm>
          <a:prstGeom prst="rect">
            <a:avLst/>
          </a:prstGeom>
        </p:spPr>
        <p:txBody>
          <a:bodyPr anchor="t" rtlCol="false" tIns="0" lIns="0" bIns="0" rIns="0">
            <a:spAutoFit/>
          </a:bodyPr>
          <a:lstStyle/>
          <a:p>
            <a:pPr algn="l">
              <a:lnSpc>
                <a:spcPts val="4199"/>
              </a:lnSpc>
            </a:pPr>
            <a:r>
              <a:rPr lang="en-US" sz="2999">
                <a:solidFill>
                  <a:srgbClr val="FFFFFF"/>
                </a:solidFill>
                <a:latin typeface="Manrope Light"/>
                <a:ea typeface="Manrope Light"/>
                <a:cs typeface="Manrope Light"/>
                <a:sym typeface="Manrope Light"/>
              </a:rPr>
              <a:t>To reduce impacts from climate change that we cannot avoid:</a:t>
            </a:r>
          </a:p>
          <a:p>
            <a:pPr algn="l" marL="647697" indent="-323848" lvl="1">
              <a:lnSpc>
                <a:spcPts val="4199"/>
              </a:lnSpc>
              <a:buFont typeface="Arial"/>
              <a:buChar char="•"/>
            </a:pPr>
            <a:r>
              <a:rPr lang="en-US" sz="2999">
                <a:solidFill>
                  <a:srgbClr val="FFFFFF"/>
                </a:solidFill>
                <a:latin typeface="Manrope"/>
                <a:ea typeface="Manrope"/>
                <a:cs typeface="Manrope"/>
                <a:sym typeface="Manrope"/>
              </a:rPr>
              <a:t>Create coastal ‘hard engineering’ barriers</a:t>
            </a:r>
          </a:p>
          <a:p>
            <a:pPr algn="l" marL="647697" indent="-323848" lvl="1">
              <a:lnSpc>
                <a:spcPts val="4199"/>
              </a:lnSpc>
              <a:buFont typeface="Arial"/>
              <a:buChar char="•"/>
            </a:pPr>
            <a:r>
              <a:rPr lang="en-US" sz="2999">
                <a:solidFill>
                  <a:srgbClr val="FFFFFF"/>
                </a:solidFill>
                <a:latin typeface="Manrope"/>
                <a:ea typeface="Manrope"/>
                <a:cs typeface="Manrope"/>
                <a:sym typeface="Manrope"/>
              </a:rPr>
              <a:t>Plant native plant species that can help reduce flooding</a:t>
            </a:r>
          </a:p>
          <a:p>
            <a:pPr algn="l" marL="647697" indent="-323848" lvl="1">
              <a:lnSpc>
                <a:spcPts val="4199"/>
              </a:lnSpc>
              <a:buFont typeface="Arial"/>
              <a:buChar char="•"/>
            </a:pPr>
            <a:r>
              <a:rPr lang="en-US" sz="2999">
                <a:solidFill>
                  <a:srgbClr val="FFFFFF"/>
                </a:solidFill>
                <a:latin typeface="Manrope"/>
                <a:ea typeface="Manrope"/>
                <a:cs typeface="Manrope"/>
                <a:sym typeface="Manrope"/>
              </a:rPr>
              <a:t>Re-meander rivers to reduce flooding</a:t>
            </a:r>
          </a:p>
          <a:p>
            <a:pPr algn="l" marL="647697" indent="-323848" lvl="1">
              <a:lnSpc>
                <a:spcPts val="4199"/>
              </a:lnSpc>
              <a:buFont typeface="Arial"/>
              <a:buChar char="•"/>
            </a:pPr>
            <a:r>
              <a:rPr lang="en-US" sz="2999">
                <a:solidFill>
                  <a:srgbClr val="FFFFFF"/>
                </a:solidFill>
                <a:latin typeface="Manrope"/>
                <a:ea typeface="Manrope"/>
                <a:cs typeface="Manrope"/>
                <a:sym typeface="Manrope"/>
              </a:rPr>
              <a:t>Create ‘cool’ spaces in cities, with concrete holding on to the most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3"/>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GAME TIME</a:t>
            </a:r>
          </a:p>
        </p:txBody>
      </p:sp>
      <p:grpSp>
        <p:nvGrpSpPr>
          <p:cNvPr name="Group 5" id="5"/>
          <p:cNvGrpSpPr/>
          <p:nvPr/>
        </p:nvGrpSpPr>
        <p:grpSpPr>
          <a:xfrm rot="0">
            <a:off x="10520369" y="1028700"/>
            <a:ext cx="6738931" cy="8180194"/>
            <a:chOff x="0" y="0"/>
            <a:chExt cx="518866" cy="629836"/>
          </a:xfrm>
        </p:grpSpPr>
        <p:sp>
          <p:nvSpPr>
            <p:cNvPr name="Freeform 6" id="6"/>
            <p:cNvSpPr/>
            <p:nvPr/>
          </p:nvSpPr>
          <p:spPr>
            <a:xfrm flipH="false" flipV="false" rot="0">
              <a:off x="0" y="0"/>
              <a:ext cx="518866" cy="629836"/>
            </a:xfrm>
            <a:custGeom>
              <a:avLst/>
              <a:gdLst/>
              <a:ahLst/>
              <a:cxnLst/>
              <a:rect r="r" b="b" t="t" l="l"/>
              <a:pathLst>
                <a:path h="629836" w="518866">
                  <a:moveTo>
                    <a:pt x="0" y="0"/>
                  </a:moveTo>
                  <a:lnTo>
                    <a:pt x="518866" y="0"/>
                  </a:lnTo>
                  <a:lnTo>
                    <a:pt x="518866" y="629836"/>
                  </a:lnTo>
                  <a:lnTo>
                    <a:pt x="0" y="629836"/>
                  </a:lnTo>
                  <a:close/>
                </a:path>
              </a:pathLst>
            </a:custGeom>
            <a:blipFill>
              <a:blip r:embed="rId4"/>
              <a:stretch>
                <a:fillRect l="-41097" t="0" r="-41097" b="0"/>
              </a:stretch>
            </a:blipFill>
          </p:spPr>
        </p:sp>
      </p:grpSp>
      <p:sp>
        <p:nvSpPr>
          <p:cNvPr name="TextBox 7" id="7"/>
          <p:cNvSpPr txBox="true"/>
          <p:nvPr/>
        </p:nvSpPr>
        <p:spPr>
          <a:xfrm rot="0">
            <a:off x="1028700" y="2526534"/>
            <a:ext cx="8349684" cy="6778626"/>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You will need: 5x blankets or jumpers.</a:t>
            </a:r>
          </a:p>
          <a:p>
            <a:pPr algn="l">
              <a:lnSpc>
                <a:spcPts val="4899"/>
              </a:lnSpc>
            </a:pPr>
            <a:r>
              <a:rPr lang="en-US" sz="3499">
                <a:solidFill>
                  <a:srgbClr val="FFFFFF"/>
                </a:solidFill>
                <a:latin typeface="Manrope Light"/>
                <a:ea typeface="Manrope Light"/>
                <a:cs typeface="Manrope Light"/>
                <a:sym typeface="Manrope Light"/>
              </a:rPr>
              <a:t>Choose 1 person to be the Earth. </a:t>
            </a:r>
          </a:p>
          <a:p>
            <a:pPr algn="l">
              <a:lnSpc>
                <a:spcPts val="4899"/>
              </a:lnSpc>
            </a:pPr>
          </a:p>
          <a:p>
            <a:pPr algn="l">
              <a:lnSpc>
                <a:spcPts val="4899"/>
              </a:lnSpc>
            </a:pPr>
            <a:r>
              <a:rPr lang="en-US" sz="3499">
                <a:solidFill>
                  <a:srgbClr val="FFFFFF"/>
                </a:solidFill>
                <a:latin typeface="Manrope Light"/>
                <a:ea typeface="Manrope Light"/>
                <a:cs typeface="Manrope Light"/>
                <a:sym typeface="Manrope Light"/>
              </a:rPr>
              <a:t>Call out 5 sources of greenhouse gases - every correct answer ‘Earth’ has to wear a blanket or jumper - it’s heating up!</a:t>
            </a:r>
          </a:p>
          <a:p>
            <a:pPr algn="l">
              <a:lnSpc>
                <a:spcPts val="4899"/>
              </a:lnSpc>
            </a:pPr>
          </a:p>
          <a:p>
            <a:pPr algn="l">
              <a:lnSpc>
                <a:spcPts val="4899"/>
              </a:lnSpc>
            </a:pPr>
            <a:r>
              <a:rPr lang="en-US" sz="3499">
                <a:solidFill>
                  <a:srgbClr val="FFFFFF"/>
                </a:solidFill>
                <a:latin typeface="Manrope Light"/>
                <a:ea typeface="Manrope Light"/>
                <a:cs typeface="Manrope Light"/>
                <a:sym typeface="Manrope Light"/>
              </a:rPr>
              <a:t>Next, call out 5 ways to reduce greenhouse gases, every correct answer ‘Earth’ can remove a layer - we’re reducing our greenhouse gas emissions!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3"/>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ANSWERS</a:t>
            </a:r>
          </a:p>
        </p:txBody>
      </p:sp>
      <p:grpSp>
        <p:nvGrpSpPr>
          <p:cNvPr name="Group 5" id="5"/>
          <p:cNvGrpSpPr/>
          <p:nvPr/>
        </p:nvGrpSpPr>
        <p:grpSpPr>
          <a:xfrm rot="0">
            <a:off x="11779122" y="1028700"/>
            <a:ext cx="5480178" cy="8180194"/>
            <a:chOff x="0" y="0"/>
            <a:chExt cx="421948" cy="629836"/>
          </a:xfrm>
        </p:grpSpPr>
        <p:sp>
          <p:nvSpPr>
            <p:cNvPr name="Freeform 6" id="6"/>
            <p:cNvSpPr/>
            <p:nvPr/>
          </p:nvSpPr>
          <p:spPr>
            <a:xfrm flipH="false" flipV="false" rot="0">
              <a:off x="0" y="0"/>
              <a:ext cx="421948" cy="629836"/>
            </a:xfrm>
            <a:custGeom>
              <a:avLst/>
              <a:gdLst/>
              <a:ahLst/>
              <a:cxnLst/>
              <a:rect r="r" b="b" t="t" l="l"/>
              <a:pathLst>
                <a:path h="629836" w="421948">
                  <a:moveTo>
                    <a:pt x="0" y="0"/>
                  </a:moveTo>
                  <a:lnTo>
                    <a:pt x="421948" y="0"/>
                  </a:lnTo>
                  <a:lnTo>
                    <a:pt x="421948" y="629836"/>
                  </a:lnTo>
                  <a:lnTo>
                    <a:pt x="0" y="629836"/>
                  </a:lnTo>
                  <a:close/>
                </a:path>
              </a:pathLst>
            </a:custGeom>
            <a:blipFill>
              <a:blip r:embed="rId4"/>
              <a:stretch>
                <a:fillRect l="-62021" t="0" r="-62021" b="0"/>
              </a:stretch>
            </a:blipFill>
          </p:spPr>
        </p:sp>
      </p:grpSp>
      <p:sp>
        <p:nvSpPr>
          <p:cNvPr name="TextBox 7" id="7"/>
          <p:cNvSpPr txBox="true"/>
          <p:nvPr/>
        </p:nvSpPr>
        <p:spPr>
          <a:xfrm rot="0">
            <a:off x="1028700" y="2374615"/>
            <a:ext cx="8349684" cy="3683001"/>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Sources:</a:t>
            </a:r>
          </a:p>
          <a:p>
            <a:pPr algn="l" marL="755644" indent="-377822" lvl="1">
              <a:lnSpc>
                <a:spcPts val="4899"/>
              </a:lnSpc>
              <a:buFont typeface="Arial"/>
              <a:buChar char="•"/>
            </a:pPr>
            <a:r>
              <a:rPr lang="en-US" sz="3499">
                <a:solidFill>
                  <a:srgbClr val="FFFFFF"/>
                </a:solidFill>
                <a:latin typeface="Manrope"/>
                <a:ea typeface="Manrope"/>
                <a:cs typeface="Manrope"/>
                <a:sym typeface="Manrope"/>
              </a:rPr>
              <a:t>Transport</a:t>
            </a:r>
          </a:p>
          <a:p>
            <a:pPr algn="l" marL="755644" indent="-377822" lvl="1">
              <a:lnSpc>
                <a:spcPts val="4899"/>
              </a:lnSpc>
              <a:buFont typeface="Arial"/>
              <a:buChar char="•"/>
            </a:pPr>
            <a:r>
              <a:rPr lang="en-US" sz="3499">
                <a:solidFill>
                  <a:srgbClr val="FFFFFF"/>
                </a:solidFill>
                <a:latin typeface="Manrope"/>
                <a:ea typeface="Manrope"/>
                <a:cs typeface="Manrope"/>
                <a:sym typeface="Manrope"/>
              </a:rPr>
              <a:t>Home/ food waste</a:t>
            </a:r>
          </a:p>
          <a:p>
            <a:pPr algn="l" marL="755644" indent="-377822" lvl="1">
              <a:lnSpc>
                <a:spcPts val="4899"/>
              </a:lnSpc>
              <a:buFont typeface="Arial"/>
              <a:buChar char="•"/>
            </a:pPr>
            <a:r>
              <a:rPr lang="en-US" sz="3499">
                <a:solidFill>
                  <a:srgbClr val="FFFFFF"/>
                </a:solidFill>
                <a:latin typeface="Manrope"/>
                <a:ea typeface="Manrope"/>
                <a:cs typeface="Manrope"/>
                <a:sym typeface="Manrope"/>
              </a:rPr>
              <a:t>Electricity production</a:t>
            </a:r>
          </a:p>
          <a:p>
            <a:pPr algn="l" marL="755644" indent="-377822" lvl="1">
              <a:lnSpc>
                <a:spcPts val="4899"/>
              </a:lnSpc>
              <a:buFont typeface="Arial"/>
              <a:buChar char="•"/>
            </a:pPr>
            <a:r>
              <a:rPr lang="en-US" sz="3499">
                <a:solidFill>
                  <a:srgbClr val="FFFFFF"/>
                </a:solidFill>
                <a:latin typeface="Manrope"/>
                <a:ea typeface="Manrope"/>
                <a:cs typeface="Manrope"/>
                <a:sym typeface="Manrope"/>
              </a:rPr>
              <a:t>Industry</a:t>
            </a:r>
          </a:p>
          <a:p>
            <a:pPr algn="l" marL="755644" indent="-377822" lvl="1">
              <a:lnSpc>
                <a:spcPts val="4899"/>
              </a:lnSpc>
              <a:buFont typeface="Arial"/>
              <a:buChar char="•"/>
            </a:pPr>
            <a:r>
              <a:rPr lang="en-US" sz="3499">
                <a:solidFill>
                  <a:srgbClr val="FFFFFF"/>
                </a:solidFill>
                <a:latin typeface="Manrope"/>
                <a:ea typeface="Manrope"/>
                <a:cs typeface="Manrope"/>
                <a:sym typeface="Manrope"/>
              </a:rPr>
              <a:t>Agriculture</a:t>
            </a:r>
          </a:p>
        </p:txBody>
      </p:sp>
      <p:sp>
        <p:nvSpPr>
          <p:cNvPr name="TextBox 8" id="8"/>
          <p:cNvSpPr txBox="true"/>
          <p:nvPr/>
        </p:nvSpPr>
        <p:spPr>
          <a:xfrm rot="0">
            <a:off x="1028700" y="6143341"/>
            <a:ext cx="10411435" cy="3683001"/>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Reducing greenhouse gases:</a:t>
            </a:r>
          </a:p>
          <a:p>
            <a:pPr algn="l">
              <a:lnSpc>
                <a:spcPts val="4899"/>
              </a:lnSpc>
            </a:pPr>
            <a:r>
              <a:rPr lang="en-US" sz="3499">
                <a:solidFill>
                  <a:srgbClr val="FFFFFF"/>
                </a:solidFill>
                <a:latin typeface="Manrope Light"/>
                <a:ea typeface="Manrope Light"/>
                <a:cs typeface="Manrope Light"/>
                <a:sym typeface="Manrope Light"/>
              </a:rPr>
              <a:t>Walking instead of driving; eating less meat, not wasting food, turning off electrical appliances when not in use, reusing items and not buying things we don’t need; cycling; calling on businesses and governments to do more...</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3"/>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9548337" y="987981"/>
            <a:ext cx="7710963" cy="8270319"/>
          </a:xfrm>
          <a:custGeom>
            <a:avLst/>
            <a:gdLst/>
            <a:ahLst/>
            <a:cxnLst/>
            <a:rect r="r" b="b" t="t" l="l"/>
            <a:pathLst>
              <a:path h="8270319" w="7710963">
                <a:moveTo>
                  <a:pt x="0" y="0"/>
                </a:moveTo>
                <a:lnTo>
                  <a:pt x="7710963" y="0"/>
                </a:lnTo>
                <a:lnTo>
                  <a:pt x="7710963" y="8270319"/>
                </a:lnTo>
                <a:lnTo>
                  <a:pt x="0" y="8270319"/>
                </a:lnTo>
                <a:lnTo>
                  <a:pt x="0" y="0"/>
                </a:lnTo>
                <a:close/>
              </a:path>
            </a:pathLst>
          </a:custGeom>
          <a:blipFill>
            <a:blip r:embed="rId4"/>
            <a:stretch>
              <a:fillRect l="-3627" t="0" r="-3627" b="0"/>
            </a:stretch>
          </a:blipFill>
        </p:spPr>
      </p:sp>
      <p:sp>
        <p:nvSpPr>
          <p:cNvPr name="Freeform 5" id="5"/>
          <p:cNvSpPr/>
          <p:nvPr/>
        </p:nvSpPr>
        <p:spPr>
          <a:xfrm flipH="false" flipV="false" rot="0">
            <a:off x="4786237" y="6860187"/>
            <a:ext cx="4543452" cy="2398113"/>
          </a:xfrm>
          <a:custGeom>
            <a:avLst/>
            <a:gdLst/>
            <a:ahLst/>
            <a:cxnLst/>
            <a:rect r="r" b="b" t="t" l="l"/>
            <a:pathLst>
              <a:path h="2398113" w="4543452">
                <a:moveTo>
                  <a:pt x="0" y="0"/>
                </a:moveTo>
                <a:lnTo>
                  <a:pt x="4543452" y="0"/>
                </a:lnTo>
                <a:lnTo>
                  <a:pt x="4543452" y="2398113"/>
                </a:lnTo>
                <a:lnTo>
                  <a:pt x="0" y="2398113"/>
                </a:lnTo>
                <a:lnTo>
                  <a:pt x="0" y="0"/>
                </a:lnTo>
                <a:close/>
              </a:path>
            </a:pathLst>
          </a:custGeom>
          <a:blipFill>
            <a:blip r:embed="rId5"/>
            <a:stretch>
              <a:fillRect l="0" t="0" r="0" b="0"/>
            </a:stretch>
          </a:blipFill>
        </p:spPr>
      </p:sp>
      <p:sp>
        <p:nvSpPr>
          <p:cNvPr name="Freeform 6" id="6"/>
          <p:cNvSpPr/>
          <p:nvPr/>
        </p:nvSpPr>
        <p:spPr>
          <a:xfrm flipH="false" flipV="false" rot="0">
            <a:off x="1028700" y="7611615"/>
            <a:ext cx="3757537" cy="1646685"/>
          </a:xfrm>
          <a:custGeom>
            <a:avLst/>
            <a:gdLst/>
            <a:ahLst/>
            <a:cxnLst/>
            <a:rect r="r" b="b" t="t" l="l"/>
            <a:pathLst>
              <a:path h="1646685" w="3757537">
                <a:moveTo>
                  <a:pt x="0" y="0"/>
                </a:moveTo>
                <a:lnTo>
                  <a:pt x="3757537" y="0"/>
                </a:lnTo>
                <a:lnTo>
                  <a:pt x="3757537" y="1646685"/>
                </a:lnTo>
                <a:lnTo>
                  <a:pt x="0" y="1646685"/>
                </a:lnTo>
                <a:lnTo>
                  <a:pt x="0" y="0"/>
                </a:lnTo>
                <a:close/>
              </a:path>
            </a:pathLst>
          </a:custGeom>
          <a:blipFill>
            <a:blip r:embed="rId6"/>
            <a:stretch>
              <a:fillRect l="0" t="0" r="0" b="0"/>
            </a:stretch>
          </a:blipFill>
        </p:spPr>
      </p:sp>
      <p:sp>
        <p:nvSpPr>
          <p:cNvPr name="TextBox 7" id="7"/>
          <p:cNvSpPr txBox="true"/>
          <p:nvPr/>
        </p:nvSpPr>
        <p:spPr>
          <a:xfrm rot="0">
            <a:off x="1028700" y="1346674"/>
            <a:ext cx="5776198"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ACTIVITY TIME</a:t>
            </a:r>
          </a:p>
        </p:txBody>
      </p:sp>
      <p:sp>
        <p:nvSpPr>
          <p:cNvPr name="TextBox 8" id="8"/>
          <p:cNvSpPr txBox="true"/>
          <p:nvPr/>
        </p:nvSpPr>
        <p:spPr>
          <a:xfrm rot="0">
            <a:off x="1028700" y="4038600"/>
            <a:ext cx="7143696" cy="1552575"/>
          </a:xfrm>
          <a:prstGeom prst="rect">
            <a:avLst/>
          </a:prstGeom>
        </p:spPr>
        <p:txBody>
          <a:bodyPr anchor="t" rtlCol="false" tIns="0" lIns="0" bIns="0" rIns="0">
            <a:spAutoFit/>
          </a:bodyPr>
          <a:lstStyle/>
          <a:p>
            <a:pPr algn="l">
              <a:lnSpc>
                <a:spcPts val="4199"/>
              </a:lnSpc>
            </a:pPr>
            <a:r>
              <a:rPr lang="en-US" sz="2999">
                <a:solidFill>
                  <a:srgbClr val="FFFFFF"/>
                </a:solidFill>
                <a:latin typeface="Manrope Light"/>
                <a:ea typeface="Manrope Light"/>
                <a:cs typeface="Manrope Light"/>
                <a:sym typeface="Manrope Light"/>
              </a:rPr>
              <a:t>In this section you can now complete the associated quiz, and can do the activity in the accompanying pdf!</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grpSp>
        <p:nvGrpSpPr>
          <p:cNvPr name="Group 4" id="4"/>
          <p:cNvGrpSpPr/>
          <p:nvPr/>
        </p:nvGrpSpPr>
        <p:grpSpPr>
          <a:xfrm rot="0">
            <a:off x="10269592" y="1203799"/>
            <a:ext cx="6989708" cy="8054501"/>
            <a:chOff x="0" y="0"/>
            <a:chExt cx="536185" cy="617865"/>
          </a:xfrm>
        </p:grpSpPr>
        <p:sp>
          <p:nvSpPr>
            <p:cNvPr name="Freeform 5" id="5"/>
            <p:cNvSpPr/>
            <p:nvPr/>
          </p:nvSpPr>
          <p:spPr>
            <a:xfrm flipH="false" flipV="false" rot="0">
              <a:off x="0" y="0"/>
              <a:ext cx="536185" cy="617865"/>
            </a:xfrm>
            <a:custGeom>
              <a:avLst/>
              <a:gdLst/>
              <a:ahLst/>
              <a:cxnLst/>
              <a:rect r="r" b="b" t="t" l="l"/>
              <a:pathLst>
                <a:path h="617865" w="536185">
                  <a:moveTo>
                    <a:pt x="0" y="0"/>
                  </a:moveTo>
                  <a:lnTo>
                    <a:pt x="536185" y="0"/>
                  </a:lnTo>
                  <a:lnTo>
                    <a:pt x="536185" y="617865"/>
                  </a:lnTo>
                  <a:lnTo>
                    <a:pt x="0" y="617865"/>
                  </a:lnTo>
                  <a:close/>
                </a:path>
              </a:pathLst>
            </a:custGeom>
            <a:blipFill>
              <a:blip r:embed="rId3"/>
              <a:stretch>
                <a:fillRect l="-36317" t="0" r="-36317" b="0"/>
              </a:stretch>
            </a:blipFill>
          </p:spPr>
        </p:sp>
      </p:grpSp>
      <p:sp>
        <p:nvSpPr>
          <p:cNvPr name="TextBox 6" id="6"/>
          <p:cNvSpPr txBox="true"/>
          <p:nvPr/>
        </p:nvSpPr>
        <p:spPr>
          <a:xfrm rot="0">
            <a:off x="1028700" y="1346674"/>
            <a:ext cx="5776198"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WHAT IS CLIMATE?</a:t>
            </a:r>
          </a:p>
        </p:txBody>
      </p:sp>
      <p:sp>
        <p:nvSpPr>
          <p:cNvPr name="TextBox 7" id="7"/>
          <p:cNvSpPr txBox="true"/>
          <p:nvPr/>
        </p:nvSpPr>
        <p:spPr>
          <a:xfrm rot="0">
            <a:off x="1028700" y="3704865"/>
            <a:ext cx="5776198" cy="4302126"/>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An area’s climate is decided by an average of the temperature throughout the year, as well as its rainfall and other weather conditions, such as snow, wind etc.</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882351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CLIMATE ZONES</a:t>
            </a:r>
          </a:p>
        </p:txBody>
      </p:sp>
      <p:sp>
        <p:nvSpPr>
          <p:cNvPr name="TextBox 5" id="5"/>
          <p:cNvSpPr txBox="true"/>
          <p:nvPr/>
        </p:nvSpPr>
        <p:spPr>
          <a:xfrm rot="0">
            <a:off x="1028700" y="2479674"/>
            <a:ext cx="9243734" cy="6159501"/>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We have 5 climate zones on planet Earth:</a:t>
            </a:r>
          </a:p>
          <a:p>
            <a:pPr algn="l">
              <a:lnSpc>
                <a:spcPts val="4899"/>
              </a:lnSpc>
            </a:pP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Polar: Has very low temperatures on average.</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Temperate: Edge of continents with warm summers and cold winters. </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Continental: Inland areas away from coast with warm summers and cold winters.</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Dry: Low Rainfall year round.</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Tropical: Warm year round</a:t>
            </a:r>
          </a:p>
        </p:txBody>
      </p:sp>
      <p:sp>
        <p:nvSpPr>
          <p:cNvPr name="Freeform 6" id="6"/>
          <p:cNvSpPr/>
          <p:nvPr/>
        </p:nvSpPr>
        <p:spPr>
          <a:xfrm flipH="false" flipV="false" rot="0">
            <a:off x="10501751" y="1936352"/>
            <a:ext cx="6986866" cy="7075307"/>
          </a:xfrm>
          <a:custGeom>
            <a:avLst/>
            <a:gdLst/>
            <a:ahLst/>
            <a:cxnLst/>
            <a:rect r="r" b="b" t="t" l="l"/>
            <a:pathLst>
              <a:path h="7075307" w="6986866">
                <a:moveTo>
                  <a:pt x="0" y="0"/>
                </a:moveTo>
                <a:lnTo>
                  <a:pt x="6986866" y="0"/>
                </a:lnTo>
                <a:lnTo>
                  <a:pt x="6986866" y="7075307"/>
                </a:lnTo>
                <a:lnTo>
                  <a:pt x="0" y="7075307"/>
                </a:lnTo>
                <a:lnTo>
                  <a:pt x="0" y="0"/>
                </a:lnTo>
                <a:close/>
              </a:path>
            </a:pathLst>
          </a:custGeom>
          <a:blipFill>
            <a:blip r:embed="rId3"/>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ACTIVITY</a:t>
            </a:r>
          </a:p>
        </p:txBody>
      </p:sp>
      <p:sp>
        <p:nvSpPr>
          <p:cNvPr name="TextBox 5" id="5"/>
          <p:cNvSpPr txBox="true"/>
          <p:nvPr/>
        </p:nvSpPr>
        <p:spPr>
          <a:xfrm rot="0">
            <a:off x="1028700" y="2306874"/>
            <a:ext cx="5776198" cy="7315200"/>
          </a:xfrm>
          <a:prstGeom prst="rect">
            <a:avLst/>
          </a:prstGeom>
        </p:spPr>
        <p:txBody>
          <a:bodyPr anchor="t" rtlCol="false" tIns="0" lIns="0" bIns="0" rIns="0">
            <a:spAutoFit/>
          </a:bodyPr>
          <a:lstStyle/>
          <a:p>
            <a:pPr algn="l">
              <a:lnSpc>
                <a:spcPts val="4199"/>
              </a:lnSpc>
            </a:pPr>
            <a:r>
              <a:rPr lang="en-US" sz="2999">
                <a:solidFill>
                  <a:srgbClr val="FFFFFF"/>
                </a:solidFill>
                <a:latin typeface="Manrope Light"/>
                <a:ea typeface="Manrope Light"/>
                <a:cs typeface="Manrope Light"/>
                <a:sym typeface="Manrope Light"/>
              </a:rPr>
              <a:t>Although we have only listed five main climate zones, there are many sub-categories. Let’s focus on the five we just explored.</a:t>
            </a:r>
          </a:p>
          <a:p>
            <a:pPr algn="l">
              <a:lnSpc>
                <a:spcPts val="4199"/>
              </a:lnSpc>
            </a:pPr>
          </a:p>
          <a:p>
            <a:pPr algn="l">
              <a:lnSpc>
                <a:spcPts val="4199"/>
              </a:lnSpc>
            </a:pPr>
            <a:r>
              <a:rPr lang="en-US" sz="2999">
                <a:solidFill>
                  <a:srgbClr val="FFFFFF"/>
                </a:solidFill>
                <a:latin typeface="Manrope Light"/>
                <a:ea typeface="Manrope Light"/>
                <a:cs typeface="Manrope Light"/>
                <a:sym typeface="Manrope Light"/>
              </a:rPr>
              <a:t>Can you match the different areas to the correct climate zone? </a:t>
            </a:r>
          </a:p>
          <a:p>
            <a:pPr algn="l">
              <a:lnSpc>
                <a:spcPts val="4199"/>
              </a:lnSpc>
            </a:pPr>
          </a:p>
          <a:p>
            <a:pPr algn="l" marL="647697" indent="-323848" lvl="1">
              <a:lnSpc>
                <a:spcPts val="4199"/>
              </a:lnSpc>
              <a:buFont typeface="Arial"/>
              <a:buChar char="•"/>
            </a:pPr>
            <a:r>
              <a:rPr lang="en-US" sz="2999">
                <a:solidFill>
                  <a:srgbClr val="FFFFFF"/>
                </a:solidFill>
                <a:latin typeface="Manrope Light"/>
                <a:ea typeface="Manrope Light"/>
                <a:cs typeface="Manrope Light"/>
                <a:sym typeface="Manrope Light"/>
              </a:rPr>
              <a:t>Polar</a:t>
            </a:r>
          </a:p>
          <a:p>
            <a:pPr algn="l" marL="647697" indent="-323848" lvl="1">
              <a:lnSpc>
                <a:spcPts val="4199"/>
              </a:lnSpc>
              <a:buFont typeface="Arial"/>
              <a:buChar char="•"/>
            </a:pPr>
            <a:r>
              <a:rPr lang="en-US" sz="2999">
                <a:solidFill>
                  <a:srgbClr val="FFFFFF"/>
                </a:solidFill>
                <a:latin typeface="Manrope Light"/>
                <a:ea typeface="Manrope Light"/>
                <a:cs typeface="Manrope Light"/>
                <a:sym typeface="Manrope Light"/>
              </a:rPr>
              <a:t>Dry</a:t>
            </a:r>
          </a:p>
          <a:p>
            <a:pPr algn="l" marL="647697" indent="-323848" lvl="1">
              <a:lnSpc>
                <a:spcPts val="4199"/>
              </a:lnSpc>
              <a:buFont typeface="Arial"/>
              <a:buChar char="•"/>
            </a:pPr>
            <a:r>
              <a:rPr lang="en-US" sz="2999">
                <a:solidFill>
                  <a:srgbClr val="FFFFFF"/>
                </a:solidFill>
                <a:latin typeface="Manrope Light"/>
                <a:ea typeface="Manrope Light"/>
                <a:cs typeface="Manrope Light"/>
                <a:sym typeface="Manrope Light"/>
              </a:rPr>
              <a:t>Temperate</a:t>
            </a:r>
          </a:p>
          <a:p>
            <a:pPr algn="l" marL="647697" indent="-323848" lvl="1">
              <a:lnSpc>
                <a:spcPts val="4199"/>
              </a:lnSpc>
              <a:buFont typeface="Arial"/>
              <a:buChar char="•"/>
            </a:pPr>
            <a:r>
              <a:rPr lang="en-US" sz="2999">
                <a:solidFill>
                  <a:srgbClr val="FFFFFF"/>
                </a:solidFill>
                <a:latin typeface="Manrope Light"/>
                <a:ea typeface="Manrope Light"/>
                <a:cs typeface="Manrope Light"/>
                <a:sym typeface="Manrope Light"/>
              </a:rPr>
              <a:t>Continental</a:t>
            </a:r>
          </a:p>
          <a:p>
            <a:pPr algn="l" marL="647697" indent="-323848" lvl="1">
              <a:lnSpc>
                <a:spcPts val="4199"/>
              </a:lnSpc>
              <a:buFont typeface="Arial"/>
              <a:buChar char="•"/>
            </a:pPr>
            <a:r>
              <a:rPr lang="en-US" sz="2999">
                <a:solidFill>
                  <a:srgbClr val="FFFFFF"/>
                </a:solidFill>
                <a:latin typeface="Manrope Light"/>
                <a:ea typeface="Manrope Light"/>
                <a:cs typeface="Manrope Light"/>
                <a:sym typeface="Manrope Light"/>
              </a:rPr>
              <a:t>Tropical</a:t>
            </a:r>
          </a:p>
        </p:txBody>
      </p:sp>
      <p:grpSp>
        <p:nvGrpSpPr>
          <p:cNvPr name="Group 6" id="6"/>
          <p:cNvGrpSpPr/>
          <p:nvPr/>
        </p:nvGrpSpPr>
        <p:grpSpPr>
          <a:xfrm rot="-5400000">
            <a:off x="9015617" y="1100463"/>
            <a:ext cx="2670649" cy="2527123"/>
            <a:chOff x="0" y="0"/>
            <a:chExt cx="660275" cy="624790"/>
          </a:xfrm>
        </p:grpSpPr>
        <p:sp>
          <p:nvSpPr>
            <p:cNvPr name="Freeform 7" id="7"/>
            <p:cNvSpPr/>
            <p:nvPr/>
          </p:nvSpPr>
          <p:spPr>
            <a:xfrm flipH="false" flipV="false" rot="5400000">
              <a:off x="17742" y="-17742"/>
              <a:ext cx="624790" cy="660275"/>
            </a:xfrm>
            <a:custGeom>
              <a:avLst/>
              <a:gdLst/>
              <a:ahLst/>
              <a:cxnLst/>
              <a:rect r="r" b="b" t="t" l="l"/>
              <a:pathLst>
                <a:path h="660275" w="624790">
                  <a:moveTo>
                    <a:pt x="0" y="660274"/>
                  </a:moveTo>
                  <a:lnTo>
                    <a:pt x="0" y="0"/>
                  </a:lnTo>
                  <a:lnTo>
                    <a:pt x="624790" y="0"/>
                  </a:lnTo>
                  <a:lnTo>
                    <a:pt x="624790" y="660274"/>
                  </a:lnTo>
                  <a:close/>
                </a:path>
              </a:pathLst>
            </a:custGeom>
            <a:blipFill>
              <a:blip r:embed="rId3"/>
              <a:stretch>
                <a:fillRect l="-59516" t="0" r="0" b="0"/>
              </a:stretch>
            </a:blipFill>
          </p:spPr>
        </p:sp>
      </p:grpSp>
      <p:grpSp>
        <p:nvGrpSpPr>
          <p:cNvPr name="Group 8" id="8"/>
          <p:cNvGrpSpPr/>
          <p:nvPr/>
        </p:nvGrpSpPr>
        <p:grpSpPr>
          <a:xfrm rot="-5400000">
            <a:off x="11838016" y="1100463"/>
            <a:ext cx="2670649" cy="2527123"/>
            <a:chOff x="0" y="0"/>
            <a:chExt cx="666900" cy="631060"/>
          </a:xfrm>
        </p:grpSpPr>
        <p:sp>
          <p:nvSpPr>
            <p:cNvPr name="Freeform 9" id="9"/>
            <p:cNvSpPr/>
            <p:nvPr/>
          </p:nvSpPr>
          <p:spPr>
            <a:xfrm flipH="false" flipV="false" rot="5400000">
              <a:off x="17920" y="-17920"/>
              <a:ext cx="631060" cy="666900"/>
            </a:xfrm>
            <a:custGeom>
              <a:avLst/>
              <a:gdLst/>
              <a:ahLst/>
              <a:cxnLst/>
              <a:rect r="r" b="b" t="t" l="l"/>
              <a:pathLst>
                <a:path h="666900" w="631060">
                  <a:moveTo>
                    <a:pt x="0" y="666900"/>
                  </a:moveTo>
                  <a:lnTo>
                    <a:pt x="0" y="0"/>
                  </a:lnTo>
                  <a:lnTo>
                    <a:pt x="631060" y="0"/>
                  </a:lnTo>
                  <a:lnTo>
                    <a:pt x="631060" y="666900"/>
                  </a:lnTo>
                  <a:close/>
                </a:path>
              </a:pathLst>
            </a:custGeom>
            <a:blipFill>
              <a:blip r:embed="rId4"/>
              <a:stretch>
                <a:fillRect l="-58618" t="0" r="0" b="0"/>
              </a:stretch>
            </a:blipFill>
          </p:spPr>
        </p:sp>
      </p:grpSp>
      <p:grpSp>
        <p:nvGrpSpPr>
          <p:cNvPr name="Group 10" id="10"/>
          <p:cNvGrpSpPr/>
          <p:nvPr/>
        </p:nvGrpSpPr>
        <p:grpSpPr>
          <a:xfrm rot="-5400000">
            <a:off x="14660414" y="1100463"/>
            <a:ext cx="2670649" cy="2527123"/>
            <a:chOff x="0" y="0"/>
            <a:chExt cx="666900" cy="631060"/>
          </a:xfrm>
        </p:grpSpPr>
        <p:sp>
          <p:nvSpPr>
            <p:cNvPr name="Freeform 11" id="11"/>
            <p:cNvSpPr/>
            <p:nvPr/>
          </p:nvSpPr>
          <p:spPr>
            <a:xfrm flipH="false" flipV="false" rot="5400000">
              <a:off x="17920" y="-17920"/>
              <a:ext cx="631060" cy="666900"/>
            </a:xfrm>
            <a:custGeom>
              <a:avLst/>
              <a:gdLst/>
              <a:ahLst/>
              <a:cxnLst/>
              <a:rect r="r" b="b" t="t" l="l"/>
              <a:pathLst>
                <a:path h="666900" w="631060">
                  <a:moveTo>
                    <a:pt x="0" y="666900"/>
                  </a:moveTo>
                  <a:lnTo>
                    <a:pt x="0" y="0"/>
                  </a:lnTo>
                  <a:lnTo>
                    <a:pt x="631060" y="0"/>
                  </a:lnTo>
                  <a:lnTo>
                    <a:pt x="631060" y="666900"/>
                  </a:lnTo>
                  <a:close/>
                </a:path>
              </a:pathLst>
            </a:custGeom>
            <a:blipFill>
              <a:blip r:embed="rId5"/>
              <a:stretch>
                <a:fillRect l="0" t="0" r="-40671" b="0"/>
              </a:stretch>
            </a:blipFill>
          </p:spPr>
        </p:sp>
      </p:grpSp>
      <p:grpSp>
        <p:nvGrpSpPr>
          <p:cNvPr name="Group 12" id="12"/>
          <p:cNvGrpSpPr/>
          <p:nvPr/>
        </p:nvGrpSpPr>
        <p:grpSpPr>
          <a:xfrm rot="-5400000">
            <a:off x="9015617" y="5843949"/>
            <a:ext cx="2670649" cy="2527123"/>
            <a:chOff x="0" y="0"/>
            <a:chExt cx="666900" cy="631060"/>
          </a:xfrm>
        </p:grpSpPr>
        <p:sp>
          <p:nvSpPr>
            <p:cNvPr name="Freeform 13" id="13"/>
            <p:cNvSpPr/>
            <p:nvPr/>
          </p:nvSpPr>
          <p:spPr>
            <a:xfrm flipH="false" flipV="false" rot="0">
              <a:off x="0" y="0"/>
              <a:ext cx="666900" cy="631060"/>
            </a:xfrm>
            <a:custGeom>
              <a:avLst/>
              <a:gdLst/>
              <a:ahLst/>
              <a:cxnLst/>
              <a:rect r="r" b="b" t="t" l="l"/>
              <a:pathLst>
                <a:path h="631060" w="666900">
                  <a:moveTo>
                    <a:pt x="0" y="0"/>
                  </a:moveTo>
                  <a:lnTo>
                    <a:pt x="666900" y="0"/>
                  </a:lnTo>
                  <a:lnTo>
                    <a:pt x="666900" y="631060"/>
                  </a:lnTo>
                  <a:lnTo>
                    <a:pt x="0" y="631060"/>
                  </a:lnTo>
                  <a:close/>
                </a:path>
              </a:pathLst>
            </a:custGeom>
            <a:blipFill>
              <a:blip r:embed="rId6"/>
              <a:stretch>
                <a:fillRect l="-19963" t="0" r="-19963" b="0"/>
              </a:stretch>
            </a:blipFill>
          </p:spPr>
        </p:sp>
      </p:grpSp>
      <p:grpSp>
        <p:nvGrpSpPr>
          <p:cNvPr name="Group 14" id="14"/>
          <p:cNvGrpSpPr/>
          <p:nvPr/>
        </p:nvGrpSpPr>
        <p:grpSpPr>
          <a:xfrm rot="-5400000">
            <a:off x="11838016" y="5843949"/>
            <a:ext cx="2670649" cy="2527123"/>
            <a:chOff x="0" y="0"/>
            <a:chExt cx="666900" cy="631060"/>
          </a:xfrm>
        </p:grpSpPr>
        <p:sp>
          <p:nvSpPr>
            <p:cNvPr name="Freeform 15" id="15"/>
            <p:cNvSpPr/>
            <p:nvPr/>
          </p:nvSpPr>
          <p:spPr>
            <a:xfrm flipH="false" flipV="false" rot="5400000">
              <a:off x="17920" y="-17920"/>
              <a:ext cx="631060" cy="666900"/>
            </a:xfrm>
            <a:custGeom>
              <a:avLst/>
              <a:gdLst/>
              <a:ahLst/>
              <a:cxnLst/>
              <a:rect r="r" b="b" t="t" l="l"/>
              <a:pathLst>
                <a:path h="666900" w="631060">
                  <a:moveTo>
                    <a:pt x="0" y="666900"/>
                  </a:moveTo>
                  <a:lnTo>
                    <a:pt x="0" y="0"/>
                  </a:lnTo>
                  <a:lnTo>
                    <a:pt x="631060" y="0"/>
                  </a:lnTo>
                  <a:lnTo>
                    <a:pt x="631060" y="666900"/>
                  </a:lnTo>
                  <a:close/>
                </a:path>
              </a:pathLst>
            </a:custGeom>
            <a:blipFill>
              <a:blip r:embed="rId7"/>
              <a:stretch>
                <a:fillRect l="0" t="0" r="-57730" b="0"/>
              </a:stretch>
            </a:blipFill>
          </p:spPr>
        </p:sp>
      </p:grpSp>
      <p:sp>
        <p:nvSpPr>
          <p:cNvPr name="TextBox 16" id="16"/>
          <p:cNvSpPr txBox="true"/>
          <p:nvPr/>
        </p:nvSpPr>
        <p:spPr>
          <a:xfrm rot="0">
            <a:off x="9799863" y="3815820"/>
            <a:ext cx="1102156" cy="1028700"/>
          </a:xfrm>
          <a:prstGeom prst="rect">
            <a:avLst/>
          </a:prstGeom>
        </p:spPr>
        <p:txBody>
          <a:bodyPr anchor="t" rtlCol="false" tIns="0" lIns="0" bIns="0" rIns="0">
            <a:spAutoFit/>
          </a:bodyPr>
          <a:lstStyle/>
          <a:p>
            <a:pPr algn="l">
              <a:lnSpc>
                <a:spcPts val="4199"/>
              </a:lnSpc>
            </a:pPr>
            <a:r>
              <a:rPr lang="en-US" sz="2999">
                <a:solidFill>
                  <a:srgbClr val="FFFFFF"/>
                </a:solidFill>
                <a:latin typeface="Manrope"/>
                <a:ea typeface="Manrope"/>
                <a:cs typeface="Manrope"/>
                <a:sym typeface="Manrope"/>
              </a:rPr>
              <a:t>Arctic Circle</a:t>
            </a:r>
          </a:p>
        </p:txBody>
      </p:sp>
      <p:sp>
        <p:nvSpPr>
          <p:cNvPr name="TextBox 17" id="17"/>
          <p:cNvSpPr txBox="true"/>
          <p:nvPr/>
        </p:nvSpPr>
        <p:spPr>
          <a:xfrm rot="0">
            <a:off x="11909778" y="3815820"/>
            <a:ext cx="2527123" cy="1028700"/>
          </a:xfrm>
          <a:prstGeom prst="rect">
            <a:avLst/>
          </a:prstGeom>
        </p:spPr>
        <p:txBody>
          <a:bodyPr anchor="t" rtlCol="false" tIns="0" lIns="0" bIns="0" rIns="0">
            <a:spAutoFit/>
          </a:bodyPr>
          <a:lstStyle/>
          <a:p>
            <a:pPr algn="ctr">
              <a:lnSpc>
                <a:spcPts val="4199"/>
              </a:lnSpc>
            </a:pPr>
            <a:r>
              <a:rPr lang="en-US" sz="2999">
                <a:solidFill>
                  <a:srgbClr val="FFFFFF"/>
                </a:solidFill>
                <a:latin typeface="Manrope"/>
                <a:ea typeface="Manrope"/>
                <a:cs typeface="Manrope"/>
                <a:sym typeface="Manrope"/>
              </a:rPr>
              <a:t>United Kingdom</a:t>
            </a:r>
          </a:p>
        </p:txBody>
      </p:sp>
      <p:sp>
        <p:nvSpPr>
          <p:cNvPr name="TextBox 18" id="18"/>
          <p:cNvSpPr txBox="true"/>
          <p:nvPr/>
        </p:nvSpPr>
        <p:spPr>
          <a:xfrm rot="0">
            <a:off x="14732177" y="3815820"/>
            <a:ext cx="2527123" cy="1028700"/>
          </a:xfrm>
          <a:prstGeom prst="rect">
            <a:avLst/>
          </a:prstGeom>
        </p:spPr>
        <p:txBody>
          <a:bodyPr anchor="t" rtlCol="false" tIns="0" lIns="0" bIns="0" rIns="0">
            <a:spAutoFit/>
          </a:bodyPr>
          <a:lstStyle/>
          <a:p>
            <a:pPr algn="ctr">
              <a:lnSpc>
                <a:spcPts val="4199"/>
              </a:lnSpc>
            </a:pPr>
            <a:r>
              <a:rPr lang="en-US" sz="2999">
                <a:solidFill>
                  <a:srgbClr val="FFFFFF"/>
                </a:solidFill>
                <a:latin typeface="Manrope Light"/>
                <a:ea typeface="Manrope Light"/>
                <a:cs typeface="Manrope Light"/>
                <a:sym typeface="Manrope Light"/>
              </a:rPr>
              <a:t>Eastern France</a:t>
            </a:r>
          </a:p>
        </p:txBody>
      </p:sp>
      <p:sp>
        <p:nvSpPr>
          <p:cNvPr name="TextBox 19" id="19"/>
          <p:cNvSpPr txBox="true"/>
          <p:nvPr/>
        </p:nvSpPr>
        <p:spPr>
          <a:xfrm rot="0">
            <a:off x="9087380" y="8557135"/>
            <a:ext cx="2527123" cy="1028700"/>
          </a:xfrm>
          <a:prstGeom prst="rect">
            <a:avLst/>
          </a:prstGeom>
        </p:spPr>
        <p:txBody>
          <a:bodyPr anchor="t" rtlCol="false" tIns="0" lIns="0" bIns="0" rIns="0">
            <a:spAutoFit/>
          </a:bodyPr>
          <a:lstStyle/>
          <a:p>
            <a:pPr algn="ctr">
              <a:lnSpc>
                <a:spcPts val="4199"/>
              </a:lnSpc>
            </a:pPr>
            <a:r>
              <a:rPr lang="en-US" sz="2999">
                <a:solidFill>
                  <a:srgbClr val="FFFFFF"/>
                </a:solidFill>
                <a:latin typeface="Manrope Light"/>
                <a:ea typeface="Manrope Light"/>
                <a:cs typeface="Manrope Light"/>
                <a:sym typeface="Manrope Light"/>
              </a:rPr>
              <a:t>Amazon River Basin</a:t>
            </a:r>
          </a:p>
        </p:txBody>
      </p:sp>
      <p:sp>
        <p:nvSpPr>
          <p:cNvPr name="TextBox 20" id="20"/>
          <p:cNvSpPr txBox="true"/>
          <p:nvPr/>
        </p:nvSpPr>
        <p:spPr>
          <a:xfrm rot="0">
            <a:off x="11909778" y="8557135"/>
            <a:ext cx="2527123" cy="1028700"/>
          </a:xfrm>
          <a:prstGeom prst="rect">
            <a:avLst/>
          </a:prstGeom>
        </p:spPr>
        <p:txBody>
          <a:bodyPr anchor="t" rtlCol="false" tIns="0" lIns="0" bIns="0" rIns="0">
            <a:spAutoFit/>
          </a:bodyPr>
          <a:lstStyle/>
          <a:p>
            <a:pPr algn="ctr">
              <a:lnSpc>
                <a:spcPts val="4199"/>
              </a:lnSpc>
            </a:pPr>
            <a:r>
              <a:rPr lang="en-US" sz="2999">
                <a:solidFill>
                  <a:srgbClr val="FFFFFF"/>
                </a:solidFill>
                <a:latin typeface="Manrope Light"/>
                <a:ea typeface="Manrope Light"/>
                <a:cs typeface="Manrope Light"/>
                <a:sym typeface="Manrope Light"/>
              </a:rPr>
              <a:t>Atacama Desert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ACTIVITY</a:t>
            </a:r>
          </a:p>
        </p:txBody>
      </p:sp>
      <p:grpSp>
        <p:nvGrpSpPr>
          <p:cNvPr name="Group 5" id="5"/>
          <p:cNvGrpSpPr/>
          <p:nvPr/>
        </p:nvGrpSpPr>
        <p:grpSpPr>
          <a:xfrm rot="0">
            <a:off x="1379366" y="2906578"/>
            <a:ext cx="15529268" cy="3815820"/>
            <a:chOff x="0" y="0"/>
            <a:chExt cx="20705691" cy="5087760"/>
          </a:xfrm>
        </p:grpSpPr>
        <p:grpSp>
          <p:nvGrpSpPr>
            <p:cNvPr name="Group 6" id="6"/>
            <p:cNvGrpSpPr/>
            <p:nvPr/>
          </p:nvGrpSpPr>
          <p:grpSpPr>
            <a:xfrm rot="-5400000">
              <a:off x="-95683" y="95683"/>
              <a:ext cx="3560865" cy="3369498"/>
              <a:chOff x="0" y="0"/>
              <a:chExt cx="660275" cy="624790"/>
            </a:xfrm>
          </p:grpSpPr>
          <p:sp>
            <p:nvSpPr>
              <p:cNvPr name="Freeform 7" id="7"/>
              <p:cNvSpPr/>
              <p:nvPr/>
            </p:nvSpPr>
            <p:spPr>
              <a:xfrm flipH="false" flipV="false" rot="5400000">
                <a:off x="17742" y="-17742"/>
                <a:ext cx="624790" cy="660275"/>
              </a:xfrm>
              <a:custGeom>
                <a:avLst/>
                <a:gdLst/>
                <a:ahLst/>
                <a:cxnLst/>
                <a:rect r="r" b="b" t="t" l="l"/>
                <a:pathLst>
                  <a:path h="660275" w="624790">
                    <a:moveTo>
                      <a:pt x="0" y="660274"/>
                    </a:moveTo>
                    <a:lnTo>
                      <a:pt x="0" y="0"/>
                    </a:lnTo>
                    <a:lnTo>
                      <a:pt x="624790" y="0"/>
                    </a:lnTo>
                    <a:lnTo>
                      <a:pt x="624790" y="660274"/>
                    </a:lnTo>
                    <a:close/>
                  </a:path>
                </a:pathLst>
              </a:custGeom>
              <a:blipFill>
                <a:blip r:embed="rId3"/>
                <a:stretch>
                  <a:fillRect l="-59516" t="0" r="0" b="0"/>
                </a:stretch>
              </a:blipFill>
            </p:spPr>
          </p:sp>
        </p:grpSp>
        <p:sp>
          <p:nvSpPr>
            <p:cNvPr name="TextBox 8" id="8"/>
            <p:cNvSpPr txBox="true"/>
            <p:nvPr/>
          </p:nvSpPr>
          <p:spPr>
            <a:xfrm rot="0">
              <a:off x="949978" y="3735210"/>
              <a:ext cx="1469542" cy="1352551"/>
            </a:xfrm>
            <a:prstGeom prst="rect">
              <a:avLst/>
            </a:prstGeom>
          </p:spPr>
          <p:txBody>
            <a:bodyPr anchor="t" rtlCol="false" tIns="0" lIns="0" bIns="0" rIns="0">
              <a:spAutoFit/>
            </a:bodyPr>
            <a:lstStyle/>
            <a:p>
              <a:pPr algn="l">
                <a:lnSpc>
                  <a:spcPts val="4199"/>
                </a:lnSpc>
              </a:pPr>
              <a:r>
                <a:rPr lang="en-US" sz="2999">
                  <a:solidFill>
                    <a:srgbClr val="FFFFFF"/>
                  </a:solidFill>
                  <a:latin typeface="Manrope"/>
                  <a:ea typeface="Manrope"/>
                  <a:cs typeface="Manrope"/>
                  <a:sym typeface="Manrope"/>
                </a:rPr>
                <a:t>Arctic Circle</a:t>
              </a:r>
            </a:p>
          </p:txBody>
        </p:sp>
        <p:grpSp>
          <p:nvGrpSpPr>
            <p:cNvPr name="Group 9" id="9"/>
            <p:cNvGrpSpPr/>
            <p:nvPr/>
          </p:nvGrpSpPr>
          <p:grpSpPr>
            <a:xfrm rot="-5400000">
              <a:off x="4236416" y="95683"/>
              <a:ext cx="3560865" cy="3369498"/>
              <a:chOff x="0" y="0"/>
              <a:chExt cx="666900" cy="631060"/>
            </a:xfrm>
          </p:grpSpPr>
          <p:sp>
            <p:nvSpPr>
              <p:cNvPr name="Freeform 10" id="10"/>
              <p:cNvSpPr/>
              <p:nvPr/>
            </p:nvSpPr>
            <p:spPr>
              <a:xfrm flipH="false" flipV="false" rot="5400000">
                <a:off x="17920" y="-17920"/>
                <a:ext cx="631060" cy="666900"/>
              </a:xfrm>
              <a:custGeom>
                <a:avLst/>
                <a:gdLst/>
                <a:ahLst/>
                <a:cxnLst/>
                <a:rect r="r" b="b" t="t" l="l"/>
                <a:pathLst>
                  <a:path h="666900" w="631060">
                    <a:moveTo>
                      <a:pt x="0" y="666900"/>
                    </a:moveTo>
                    <a:lnTo>
                      <a:pt x="0" y="0"/>
                    </a:lnTo>
                    <a:lnTo>
                      <a:pt x="631060" y="0"/>
                    </a:lnTo>
                    <a:lnTo>
                      <a:pt x="631060" y="666900"/>
                    </a:lnTo>
                    <a:close/>
                  </a:path>
                </a:pathLst>
              </a:custGeom>
              <a:blipFill>
                <a:blip r:embed="rId4"/>
                <a:stretch>
                  <a:fillRect l="-58618" t="0" r="0" b="0"/>
                </a:stretch>
              </a:blipFill>
            </p:spPr>
          </p:sp>
        </p:grpSp>
        <p:sp>
          <p:nvSpPr>
            <p:cNvPr name="TextBox 11" id="11"/>
            <p:cNvSpPr txBox="true"/>
            <p:nvPr/>
          </p:nvSpPr>
          <p:spPr>
            <a:xfrm rot="0">
              <a:off x="4332100" y="3735210"/>
              <a:ext cx="3369498" cy="1352551"/>
            </a:xfrm>
            <a:prstGeom prst="rect">
              <a:avLst/>
            </a:prstGeom>
          </p:spPr>
          <p:txBody>
            <a:bodyPr anchor="t" rtlCol="false" tIns="0" lIns="0" bIns="0" rIns="0">
              <a:spAutoFit/>
            </a:bodyPr>
            <a:lstStyle/>
            <a:p>
              <a:pPr algn="ctr">
                <a:lnSpc>
                  <a:spcPts val="4199"/>
                </a:lnSpc>
              </a:pPr>
              <a:r>
                <a:rPr lang="en-US" sz="2999">
                  <a:solidFill>
                    <a:srgbClr val="FFFFFF"/>
                  </a:solidFill>
                  <a:latin typeface="Manrope"/>
                  <a:ea typeface="Manrope"/>
                  <a:cs typeface="Manrope"/>
                  <a:sym typeface="Manrope"/>
                </a:rPr>
                <a:t>United Kingdom</a:t>
              </a:r>
            </a:p>
          </p:txBody>
        </p:sp>
        <p:grpSp>
          <p:nvGrpSpPr>
            <p:cNvPr name="Group 12" id="12"/>
            <p:cNvGrpSpPr/>
            <p:nvPr/>
          </p:nvGrpSpPr>
          <p:grpSpPr>
            <a:xfrm rot="-5400000">
              <a:off x="8571114" y="95683"/>
              <a:ext cx="3560865" cy="3369498"/>
              <a:chOff x="0" y="0"/>
              <a:chExt cx="666900" cy="631060"/>
            </a:xfrm>
          </p:grpSpPr>
          <p:sp>
            <p:nvSpPr>
              <p:cNvPr name="Freeform 13" id="13"/>
              <p:cNvSpPr/>
              <p:nvPr/>
            </p:nvSpPr>
            <p:spPr>
              <a:xfrm flipH="false" flipV="false" rot="5400000">
                <a:off x="17920" y="-17920"/>
                <a:ext cx="631060" cy="666900"/>
              </a:xfrm>
              <a:custGeom>
                <a:avLst/>
                <a:gdLst/>
                <a:ahLst/>
                <a:cxnLst/>
                <a:rect r="r" b="b" t="t" l="l"/>
                <a:pathLst>
                  <a:path h="666900" w="631060">
                    <a:moveTo>
                      <a:pt x="0" y="666900"/>
                    </a:moveTo>
                    <a:lnTo>
                      <a:pt x="0" y="0"/>
                    </a:lnTo>
                    <a:lnTo>
                      <a:pt x="631060" y="0"/>
                    </a:lnTo>
                    <a:lnTo>
                      <a:pt x="631060" y="666900"/>
                    </a:lnTo>
                    <a:close/>
                  </a:path>
                </a:pathLst>
              </a:custGeom>
              <a:blipFill>
                <a:blip r:embed="rId5"/>
                <a:stretch>
                  <a:fillRect l="0" t="0" r="-40671" b="0"/>
                </a:stretch>
              </a:blipFill>
            </p:spPr>
          </p:sp>
        </p:grpSp>
        <p:sp>
          <p:nvSpPr>
            <p:cNvPr name="TextBox 14" id="14"/>
            <p:cNvSpPr txBox="true"/>
            <p:nvPr/>
          </p:nvSpPr>
          <p:spPr>
            <a:xfrm rot="0">
              <a:off x="8666798" y="3735210"/>
              <a:ext cx="3369498" cy="1352551"/>
            </a:xfrm>
            <a:prstGeom prst="rect">
              <a:avLst/>
            </a:prstGeom>
          </p:spPr>
          <p:txBody>
            <a:bodyPr anchor="t" rtlCol="false" tIns="0" lIns="0" bIns="0" rIns="0">
              <a:spAutoFit/>
            </a:bodyPr>
            <a:lstStyle/>
            <a:p>
              <a:pPr algn="ctr">
                <a:lnSpc>
                  <a:spcPts val="4199"/>
                </a:lnSpc>
              </a:pPr>
              <a:r>
                <a:rPr lang="en-US" sz="2999">
                  <a:solidFill>
                    <a:srgbClr val="FFFFFF"/>
                  </a:solidFill>
                  <a:latin typeface="Manrope Light"/>
                  <a:ea typeface="Manrope Light"/>
                  <a:cs typeface="Manrope Light"/>
                  <a:sym typeface="Manrope Light"/>
                </a:rPr>
                <a:t>Eastern France</a:t>
              </a:r>
            </a:p>
          </p:txBody>
        </p:sp>
        <p:grpSp>
          <p:nvGrpSpPr>
            <p:cNvPr name="Group 15" id="15"/>
            <p:cNvGrpSpPr/>
            <p:nvPr/>
          </p:nvGrpSpPr>
          <p:grpSpPr>
            <a:xfrm rot="-5400000">
              <a:off x="12905812" y="95683"/>
              <a:ext cx="3560865" cy="3369498"/>
              <a:chOff x="0" y="0"/>
              <a:chExt cx="666900" cy="631060"/>
            </a:xfrm>
          </p:grpSpPr>
          <p:sp>
            <p:nvSpPr>
              <p:cNvPr name="Freeform 16" id="16"/>
              <p:cNvSpPr/>
              <p:nvPr/>
            </p:nvSpPr>
            <p:spPr>
              <a:xfrm flipH="false" flipV="false" rot="0">
                <a:off x="0" y="0"/>
                <a:ext cx="666900" cy="631060"/>
              </a:xfrm>
              <a:custGeom>
                <a:avLst/>
                <a:gdLst/>
                <a:ahLst/>
                <a:cxnLst/>
                <a:rect r="r" b="b" t="t" l="l"/>
                <a:pathLst>
                  <a:path h="631060" w="666900">
                    <a:moveTo>
                      <a:pt x="0" y="0"/>
                    </a:moveTo>
                    <a:lnTo>
                      <a:pt x="666900" y="0"/>
                    </a:lnTo>
                    <a:lnTo>
                      <a:pt x="666900" y="631060"/>
                    </a:lnTo>
                    <a:lnTo>
                      <a:pt x="0" y="631060"/>
                    </a:lnTo>
                    <a:close/>
                  </a:path>
                </a:pathLst>
              </a:custGeom>
              <a:blipFill>
                <a:blip r:embed="rId6"/>
                <a:stretch>
                  <a:fillRect l="-19963" t="0" r="-19963" b="0"/>
                </a:stretch>
              </a:blipFill>
            </p:spPr>
          </p:sp>
        </p:grpSp>
        <p:sp>
          <p:nvSpPr>
            <p:cNvPr name="TextBox 17" id="17"/>
            <p:cNvSpPr txBox="true"/>
            <p:nvPr/>
          </p:nvSpPr>
          <p:spPr>
            <a:xfrm rot="0">
              <a:off x="13001495" y="3732315"/>
              <a:ext cx="3369498" cy="1352551"/>
            </a:xfrm>
            <a:prstGeom prst="rect">
              <a:avLst/>
            </a:prstGeom>
          </p:spPr>
          <p:txBody>
            <a:bodyPr anchor="t" rtlCol="false" tIns="0" lIns="0" bIns="0" rIns="0">
              <a:spAutoFit/>
            </a:bodyPr>
            <a:lstStyle/>
            <a:p>
              <a:pPr algn="ctr">
                <a:lnSpc>
                  <a:spcPts val="4199"/>
                </a:lnSpc>
              </a:pPr>
              <a:r>
                <a:rPr lang="en-US" sz="2999">
                  <a:solidFill>
                    <a:srgbClr val="FFFFFF"/>
                  </a:solidFill>
                  <a:latin typeface="Manrope Light"/>
                  <a:ea typeface="Manrope Light"/>
                  <a:cs typeface="Manrope Light"/>
                  <a:sym typeface="Manrope Light"/>
                </a:rPr>
                <a:t>Amazon River Basin</a:t>
              </a:r>
            </a:p>
          </p:txBody>
        </p:sp>
        <p:grpSp>
          <p:nvGrpSpPr>
            <p:cNvPr name="Group 18" id="18"/>
            <p:cNvGrpSpPr/>
            <p:nvPr/>
          </p:nvGrpSpPr>
          <p:grpSpPr>
            <a:xfrm rot="-5400000">
              <a:off x="17240510" y="95683"/>
              <a:ext cx="3560865" cy="3369498"/>
              <a:chOff x="0" y="0"/>
              <a:chExt cx="666900" cy="631060"/>
            </a:xfrm>
          </p:grpSpPr>
          <p:sp>
            <p:nvSpPr>
              <p:cNvPr name="Freeform 19" id="19"/>
              <p:cNvSpPr/>
              <p:nvPr/>
            </p:nvSpPr>
            <p:spPr>
              <a:xfrm flipH="false" flipV="false" rot="5400000">
                <a:off x="17920" y="-17920"/>
                <a:ext cx="631060" cy="666900"/>
              </a:xfrm>
              <a:custGeom>
                <a:avLst/>
                <a:gdLst/>
                <a:ahLst/>
                <a:cxnLst/>
                <a:rect r="r" b="b" t="t" l="l"/>
                <a:pathLst>
                  <a:path h="666900" w="631060">
                    <a:moveTo>
                      <a:pt x="0" y="666900"/>
                    </a:moveTo>
                    <a:lnTo>
                      <a:pt x="0" y="0"/>
                    </a:lnTo>
                    <a:lnTo>
                      <a:pt x="631060" y="0"/>
                    </a:lnTo>
                    <a:lnTo>
                      <a:pt x="631060" y="666900"/>
                    </a:lnTo>
                    <a:close/>
                  </a:path>
                </a:pathLst>
              </a:custGeom>
              <a:blipFill>
                <a:blip r:embed="rId7"/>
                <a:stretch>
                  <a:fillRect l="-2375" t="0" r="-55355" b="0"/>
                </a:stretch>
              </a:blipFill>
            </p:spPr>
          </p:sp>
        </p:grpSp>
        <p:sp>
          <p:nvSpPr>
            <p:cNvPr name="TextBox 20" id="20"/>
            <p:cNvSpPr txBox="true"/>
            <p:nvPr/>
          </p:nvSpPr>
          <p:spPr>
            <a:xfrm rot="0">
              <a:off x="17336193" y="3732315"/>
              <a:ext cx="3369498" cy="1352551"/>
            </a:xfrm>
            <a:prstGeom prst="rect">
              <a:avLst/>
            </a:prstGeom>
          </p:spPr>
          <p:txBody>
            <a:bodyPr anchor="t" rtlCol="false" tIns="0" lIns="0" bIns="0" rIns="0">
              <a:spAutoFit/>
            </a:bodyPr>
            <a:lstStyle/>
            <a:p>
              <a:pPr algn="ctr">
                <a:lnSpc>
                  <a:spcPts val="4199"/>
                </a:lnSpc>
              </a:pPr>
              <a:r>
                <a:rPr lang="en-US" sz="2999">
                  <a:solidFill>
                    <a:srgbClr val="FFFFFF"/>
                  </a:solidFill>
                  <a:latin typeface="Manrope Light"/>
                  <a:ea typeface="Manrope Light"/>
                  <a:cs typeface="Manrope Light"/>
                  <a:sym typeface="Manrope Light"/>
                </a:rPr>
                <a:t>Atacama desert</a:t>
              </a:r>
            </a:p>
          </p:txBody>
        </p:sp>
      </p:grpSp>
      <p:sp>
        <p:nvSpPr>
          <p:cNvPr name="TextBox 21" id="21"/>
          <p:cNvSpPr txBox="true"/>
          <p:nvPr/>
        </p:nvSpPr>
        <p:spPr>
          <a:xfrm rot="0">
            <a:off x="2196265" y="7608223"/>
            <a:ext cx="893326" cy="504826"/>
          </a:xfrm>
          <a:prstGeom prst="rect">
            <a:avLst/>
          </a:prstGeom>
        </p:spPr>
        <p:txBody>
          <a:bodyPr anchor="t" rtlCol="false" tIns="0" lIns="0" bIns="0" rIns="0">
            <a:spAutoFit/>
          </a:bodyPr>
          <a:lstStyle/>
          <a:p>
            <a:pPr algn="ctr">
              <a:lnSpc>
                <a:spcPts val="4199"/>
              </a:lnSpc>
            </a:pPr>
            <a:r>
              <a:rPr lang="en-US" sz="2999">
                <a:solidFill>
                  <a:srgbClr val="FFFFFF"/>
                </a:solidFill>
                <a:latin typeface="Manrope"/>
                <a:ea typeface="Manrope"/>
                <a:cs typeface="Manrope"/>
                <a:sym typeface="Manrope"/>
              </a:rPr>
              <a:t>Polar</a:t>
            </a:r>
          </a:p>
        </p:txBody>
      </p:sp>
      <p:sp>
        <p:nvSpPr>
          <p:cNvPr name="TextBox 22" id="22"/>
          <p:cNvSpPr txBox="true"/>
          <p:nvPr/>
        </p:nvSpPr>
        <p:spPr>
          <a:xfrm rot="0">
            <a:off x="4859655" y="7608223"/>
            <a:ext cx="1945243" cy="504826"/>
          </a:xfrm>
          <a:prstGeom prst="rect">
            <a:avLst/>
          </a:prstGeom>
        </p:spPr>
        <p:txBody>
          <a:bodyPr anchor="t" rtlCol="false" tIns="0" lIns="0" bIns="0" rIns="0">
            <a:spAutoFit/>
          </a:bodyPr>
          <a:lstStyle/>
          <a:p>
            <a:pPr algn="ctr">
              <a:lnSpc>
                <a:spcPts val="4199"/>
              </a:lnSpc>
            </a:pPr>
            <a:r>
              <a:rPr lang="en-US" sz="2999">
                <a:solidFill>
                  <a:srgbClr val="FFFFFF"/>
                </a:solidFill>
                <a:latin typeface="Manrope"/>
                <a:ea typeface="Manrope"/>
                <a:cs typeface="Manrope"/>
                <a:sym typeface="Manrope"/>
              </a:rPr>
              <a:t>Temperate</a:t>
            </a:r>
          </a:p>
        </p:txBody>
      </p:sp>
      <p:sp>
        <p:nvSpPr>
          <p:cNvPr name="TextBox 23" id="23"/>
          <p:cNvSpPr txBox="true"/>
          <p:nvPr/>
        </p:nvSpPr>
        <p:spPr>
          <a:xfrm rot="0">
            <a:off x="8097024" y="7608223"/>
            <a:ext cx="2093952" cy="504826"/>
          </a:xfrm>
          <a:prstGeom prst="rect">
            <a:avLst/>
          </a:prstGeom>
        </p:spPr>
        <p:txBody>
          <a:bodyPr anchor="t" rtlCol="false" tIns="0" lIns="0" bIns="0" rIns="0">
            <a:spAutoFit/>
          </a:bodyPr>
          <a:lstStyle/>
          <a:p>
            <a:pPr algn="ctr">
              <a:lnSpc>
                <a:spcPts val="4199"/>
              </a:lnSpc>
            </a:pPr>
            <a:r>
              <a:rPr lang="en-US" sz="2999">
                <a:solidFill>
                  <a:srgbClr val="FFFFFF"/>
                </a:solidFill>
                <a:latin typeface="Manrope"/>
                <a:ea typeface="Manrope"/>
                <a:cs typeface="Manrope"/>
                <a:sym typeface="Manrope"/>
              </a:rPr>
              <a:t>Continental</a:t>
            </a:r>
          </a:p>
        </p:txBody>
      </p:sp>
      <p:sp>
        <p:nvSpPr>
          <p:cNvPr name="TextBox 24" id="24"/>
          <p:cNvSpPr txBox="true"/>
          <p:nvPr/>
        </p:nvSpPr>
        <p:spPr>
          <a:xfrm rot="0">
            <a:off x="11686163" y="7608223"/>
            <a:ext cx="1415772" cy="504826"/>
          </a:xfrm>
          <a:prstGeom prst="rect">
            <a:avLst/>
          </a:prstGeom>
        </p:spPr>
        <p:txBody>
          <a:bodyPr anchor="t" rtlCol="false" tIns="0" lIns="0" bIns="0" rIns="0">
            <a:spAutoFit/>
          </a:bodyPr>
          <a:lstStyle/>
          <a:p>
            <a:pPr algn="ctr">
              <a:lnSpc>
                <a:spcPts val="4199"/>
              </a:lnSpc>
            </a:pPr>
            <a:r>
              <a:rPr lang="en-US" sz="2999">
                <a:solidFill>
                  <a:srgbClr val="FFFFFF"/>
                </a:solidFill>
                <a:latin typeface="Manrope"/>
                <a:ea typeface="Manrope"/>
                <a:cs typeface="Manrope"/>
                <a:sym typeface="Manrope"/>
              </a:rPr>
              <a:t>Tropical</a:t>
            </a:r>
          </a:p>
        </p:txBody>
      </p:sp>
      <p:sp>
        <p:nvSpPr>
          <p:cNvPr name="TextBox 25" id="25"/>
          <p:cNvSpPr txBox="true"/>
          <p:nvPr/>
        </p:nvSpPr>
        <p:spPr>
          <a:xfrm rot="0">
            <a:off x="15348012" y="7608223"/>
            <a:ext cx="594122" cy="504826"/>
          </a:xfrm>
          <a:prstGeom prst="rect">
            <a:avLst/>
          </a:prstGeom>
        </p:spPr>
        <p:txBody>
          <a:bodyPr anchor="t" rtlCol="false" tIns="0" lIns="0" bIns="0" rIns="0">
            <a:spAutoFit/>
          </a:bodyPr>
          <a:lstStyle/>
          <a:p>
            <a:pPr algn="ctr">
              <a:lnSpc>
                <a:spcPts val="4199"/>
              </a:lnSpc>
            </a:pPr>
            <a:r>
              <a:rPr lang="en-US" sz="2999">
                <a:solidFill>
                  <a:srgbClr val="FFFFFF"/>
                </a:solidFill>
                <a:latin typeface="Manrope"/>
                <a:ea typeface="Manrope"/>
                <a:cs typeface="Manrope"/>
                <a:sym typeface="Manrope"/>
              </a:rPr>
              <a:t>Dry</a:t>
            </a:r>
          </a:p>
        </p:txBody>
      </p:sp>
      <p:sp>
        <p:nvSpPr>
          <p:cNvPr name="TextBox 26" id="26"/>
          <p:cNvSpPr txBox="true"/>
          <p:nvPr/>
        </p:nvSpPr>
        <p:spPr>
          <a:xfrm rot="0">
            <a:off x="5488015" y="8670924"/>
            <a:ext cx="7311971" cy="587376"/>
          </a:xfrm>
          <a:prstGeom prst="rect">
            <a:avLst/>
          </a:prstGeom>
        </p:spPr>
        <p:txBody>
          <a:bodyPr anchor="t" rtlCol="false" tIns="0" lIns="0" bIns="0" rIns="0">
            <a:spAutoFit/>
          </a:bodyPr>
          <a:lstStyle/>
          <a:p>
            <a:pPr algn="l">
              <a:lnSpc>
                <a:spcPts val="4899"/>
              </a:lnSpc>
            </a:pPr>
            <a:r>
              <a:rPr lang="en-US" sz="3499" b="true">
                <a:solidFill>
                  <a:srgbClr val="FFFFFF"/>
                </a:solidFill>
                <a:latin typeface="Manrope Bold"/>
                <a:ea typeface="Manrope Bold"/>
                <a:cs typeface="Manrope Bold"/>
                <a:sym typeface="Manrope Bold"/>
              </a:rPr>
              <a:t>HOW MANY DID YOU GET RIGHT?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OUR CLIMATE</a:t>
            </a:r>
          </a:p>
        </p:txBody>
      </p:sp>
      <p:sp>
        <p:nvSpPr>
          <p:cNvPr name="TextBox 5" id="5"/>
          <p:cNvSpPr txBox="true"/>
          <p:nvPr/>
        </p:nvSpPr>
        <p:spPr>
          <a:xfrm rot="0">
            <a:off x="1028700" y="3444433"/>
            <a:ext cx="5776198" cy="5540376"/>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We live in a temperate climate, as our summers are warmer than 10 degrees Celsius, our winters warmer than -3 degrees Celsius, and we have four seasons throughout the year - spring, summer, autumn and winter!</a:t>
            </a:r>
          </a:p>
        </p:txBody>
      </p:sp>
      <p:grpSp>
        <p:nvGrpSpPr>
          <p:cNvPr name="Group 6" id="6"/>
          <p:cNvGrpSpPr/>
          <p:nvPr/>
        </p:nvGrpSpPr>
        <p:grpSpPr>
          <a:xfrm rot="0">
            <a:off x="14017623" y="5143500"/>
            <a:ext cx="3916659" cy="4065394"/>
            <a:chOff x="0" y="0"/>
            <a:chExt cx="606793" cy="629836"/>
          </a:xfrm>
        </p:grpSpPr>
        <p:sp>
          <p:nvSpPr>
            <p:cNvPr name="Freeform 7" id="7"/>
            <p:cNvSpPr/>
            <p:nvPr/>
          </p:nvSpPr>
          <p:spPr>
            <a:xfrm flipH="false" flipV="false" rot="0">
              <a:off x="0" y="0"/>
              <a:ext cx="606793" cy="629836"/>
            </a:xfrm>
            <a:custGeom>
              <a:avLst/>
              <a:gdLst/>
              <a:ahLst/>
              <a:cxnLst/>
              <a:rect r="r" b="b" t="t" l="l"/>
              <a:pathLst>
                <a:path h="629836" w="606793">
                  <a:moveTo>
                    <a:pt x="0" y="0"/>
                  </a:moveTo>
                  <a:lnTo>
                    <a:pt x="606793" y="0"/>
                  </a:lnTo>
                  <a:lnTo>
                    <a:pt x="606793" y="629836"/>
                  </a:lnTo>
                  <a:lnTo>
                    <a:pt x="0" y="629836"/>
                  </a:lnTo>
                  <a:close/>
                </a:path>
              </a:pathLst>
            </a:custGeom>
            <a:blipFill>
              <a:blip r:embed="rId3"/>
              <a:stretch>
                <a:fillRect l="-33371" t="0" r="-33371" b="0"/>
              </a:stretch>
            </a:blipFill>
          </p:spPr>
        </p:sp>
      </p:grpSp>
      <p:grpSp>
        <p:nvGrpSpPr>
          <p:cNvPr name="Group 8" id="8"/>
          <p:cNvGrpSpPr/>
          <p:nvPr/>
        </p:nvGrpSpPr>
        <p:grpSpPr>
          <a:xfrm rot="0">
            <a:off x="8311864" y="5144542"/>
            <a:ext cx="5414141" cy="4113758"/>
            <a:chOff x="0" y="0"/>
            <a:chExt cx="838792" cy="637329"/>
          </a:xfrm>
        </p:grpSpPr>
        <p:sp>
          <p:nvSpPr>
            <p:cNvPr name="Freeform 9" id="9"/>
            <p:cNvSpPr/>
            <p:nvPr/>
          </p:nvSpPr>
          <p:spPr>
            <a:xfrm flipH="false" flipV="false" rot="0">
              <a:off x="0" y="0"/>
              <a:ext cx="838792" cy="637329"/>
            </a:xfrm>
            <a:custGeom>
              <a:avLst/>
              <a:gdLst/>
              <a:ahLst/>
              <a:cxnLst/>
              <a:rect r="r" b="b" t="t" l="l"/>
              <a:pathLst>
                <a:path h="637329" w="838792">
                  <a:moveTo>
                    <a:pt x="0" y="0"/>
                  </a:moveTo>
                  <a:lnTo>
                    <a:pt x="838792" y="0"/>
                  </a:lnTo>
                  <a:lnTo>
                    <a:pt x="838792" y="637329"/>
                  </a:lnTo>
                  <a:lnTo>
                    <a:pt x="0" y="637329"/>
                  </a:lnTo>
                  <a:close/>
                </a:path>
              </a:pathLst>
            </a:custGeom>
            <a:blipFill>
              <a:blip r:embed="rId4"/>
              <a:stretch>
                <a:fillRect l="-17689" t="0" r="-17689" b="0"/>
              </a:stretch>
            </a:blipFill>
          </p:spPr>
        </p:sp>
      </p:grpSp>
      <p:grpSp>
        <p:nvGrpSpPr>
          <p:cNvPr name="Group 10" id="10"/>
          <p:cNvGrpSpPr/>
          <p:nvPr/>
        </p:nvGrpSpPr>
        <p:grpSpPr>
          <a:xfrm rot="0">
            <a:off x="8311864" y="908056"/>
            <a:ext cx="4261866" cy="4032827"/>
            <a:chOff x="0" y="0"/>
            <a:chExt cx="660275" cy="624790"/>
          </a:xfrm>
        </p:grpSpPr>
        <p:sp>
          <p:nvSpPr>
            <p:cNvPr name="Freeform 11" id="11"/>
            <p:cNvSpPr/>
            <p:nvPr/>
          </p:nvSpPr>
          <p:spPr>
            <a:xfrm flipH="false" flipV="false" rot="0">
              <a:off x="0" y="0"/>
              <a:ext cx="660275" cy="624790"/>
            </a:xfrm>
            <a:custGeom>
              <a:avLst/>
              <a:gdLst/>
              <a:ahLst/>
              <a:cxnLst/>
              <a:rect r="r" b="b" t="t" l="l"/>
              <a:pathLst>
                <a:path h="624790" w="660275">
                  <a:moveTo>
                    <a:pt x="0" y="0"/>
                  </a:moveTo>
                  <a:lnTo>
                    <a:pt x="660275" y="0"/>
                  </a:lnTo>
                  <a:lnTo>
                    <a:pt x="660275" y="624790"/>
                  </a:lnTo>
                  <a:lnTo>
                    <a:pt x="0" y="624790"/>
                  </a:lnTo>
                  <a:close/>
                </a:path>
              </a:pathLst>
            </a:custGeom>
            <a:blipFill>
              <a:blip r:embed="rId5"/>
              <a:stretch>
                <a:fillRect l="-21147" t="0" r="-21147" b="0"/>
              </a:stretch>
            </a:blipFill>
          </p:spPr>
        </p:sp>
      </p:grpSp>
      <p:grpSp>
        <p:nvGrpSpPr>
          <p:cNvPr name="Group 12" id="12"/>
          <p:cNvGrpSpPr/>
          <p:nvPr/>
        </p:nvGrpSpPr>
        <p:grpSpPr>
          <a:xfrm rot="0">
            <a:off x="12873859" y="908056"/>
            <a:ext cx="5060423" cy="4073293"/>
            <a:chOff x="0" y="0"/>
            <a:chExt cx="783992" cy="631060"/>
          </a:xfrm>
        </p:grpSpPr>
        <p:sp>
          <p:nvSpPr>
            <p:cNvPr name="Freeform 13" id="13"/>
            <p:cNvSpPr/>
            <p:nvPr/>
          </p:nvSpPr>
          <p:spPr>
            <a:xfrm flipH="false" flipV="false" rot="0">
              <a:off x="0" y="0"/>
              <a:ext cx="783992" cy="631060"/>
            </a:xfrm>
            <a:custGeom>
              <a:avLst/>
              <a:gdLst/>
              <a:ahLst/>
              <a:cxnLst/>
              <a:rect r="r" b="b" t="t" l="l"/>
              <a:pathLst>
                <a:path h="631060" w="783992">
                  <a:moveTo>
                    <a:pt x="0" y="0"/>
                  </a:moveTo>
                  <a:lnTo>
                    <a:pt x="783992" y="0"/>
                  </a:lnTo>
                  <a:lnTo>
                    <a:pt x="783992" y="631060"/>
                  </a:lnTo>
                  <a:lnTo>
                    <a:pt x="0" y="631060"/>
                  </a:lnTo>
                  <a:close/>
                </a:path>
              </a:pathLst>
            </a:custGeom>
            <a:blipFill>
              <a:blip r:embed="rId6"/>
              <a:stretch>
                <a:fillRect l="-10979" t="0" r="-10979" b="0"/>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CLIMATE CHANGE</a:t>
            </a:r>
          </a:p>
        </p:txBody>
      </p:sp>
      <p:sp>
        <p:nvSpPr>
          <p:cNvPr name="TextBox 5" id="5"/>
          <p:cNvSpPr txBox="true"/>
          <p:nvPr/>
        </p:nvSpPr>
        <p:spPr>
          <a:xfrm rot="0">
            <a:off x="1028700" y="3444433"/>
            <a:ext cx="5776198" cy="3063876"/>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Our climates across the planet are changing because of humans, but how are we changing them, and why does it matter?</a:t>
            </a:r>
          </a:p>
        </p:txBody>
      </p:sp>
      <p:grpSp>
        <p:nvGrpSpPr>
          <p:cNvPr name="Group 6" id="6"/>
          <p:cNvGrpSpPr/>
          <p:nvPr/>
        </p:nvGrpSpPr>
        <p:grpSpPr>
          <a:xfrm rot="0">
            <a:off x="9378384" y="1028700"/>
            <a:ext cx="7880916" cy="8180194"/>
            <a:chOff x="0" y="0"/>
            <a:chExt cx="606793" cy="629836"/>
          </a:xfrm>
        </p:grpSpPr>
        <p:sp>
          <p:nvSpPr>
            <p:cNvPr name="Freeform 7" id="7"/>
            <p:cNvSpPr/>
            <p:nvPr/>
          </p:nvSpPr>
          <p:spPr>
            <a:xfrm flipH="false" flipV="false" rot="0">
              <a:off x="0" y="0"/>
              <a:ext cx="606793" cy="629836"/>
            </a:xfrm>
            <a:custGeom>
              <a:avLst/>
              <a:gdLst/>
              <a:ahLst/>
              <a:cxnLst/>
              <a:rect r="r" b="b" t="t" l="l"/>
              <a:pathLst>
                <a:path h="629836" w="606793">
                  <a:moveTo>
                    <a:pt x="0" y="0"/>
                  </a:moveTo>
                  <a:lnTo>
                    <a:pt x="606793" y="0"/>
                  </a:lnTo>
                  <a:lnTo>
                    <a:pt x="606793" y="629836"/>
                  </a:lnTo>
                  <a:lnTo>
                    <a:pt x="0" y="629836"/>
                  </a:lnTo>
                  <a:close/>
                </a:path>
              </a:pathLst>
            </a:custGeom>
            <a:blipFill>
              <a:blip r:embed="rId3"/>
              <a:stretch>
                <a:fillRect l="-19198" t="0" r="-19198" b="0"/>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CLIMATE CHANGE</a:t>
            </a:r>
          </a:p>
        </p:txBody>
      </p:sp>
      <p:sp>
        <p:nvSpPr>
          <p:cNvPr name="TextBox 5" id="5"/>
          <p:cNvSpPr txBox="true"/>
          <p:nvPr/>
        </p:nvSpPr>
        <p:spPr>
          <a:xfrm rot="0">
            <a:off x="1028700" y="3444433"/>
            <a:ext cx="6600898" cy="5540376"/>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Our planet is becoming warmer, and that is because of what we call ‘greenhouse gases’.</a:t>
            </a:r>
          </a:p>
          <a:p>
            <a:pPr algn="l">
              <a:lnSpc>
                <a:spcPts val="4899"/>
              </a:lnSpc>
            </a:pPr>
          </a:p>
          <a:p>
            <a:pPr algn="l">
              <a:lnSpc>
                <a:spcPts val="4899"/>
              </a:lnSpc>
            </a:pPr>
            <a:r>
              <a:rPr lang="en-US" sz="3499">
                <a:solidFill>
                  <a:srgbClr val="FFFFFF"/>
                </a:solidFill>
                <a:latin typeface="Manrope"/>
                <a:ea typeface="Manrope"/>
                <a:cs typeface="Manrope"/>
                <a:sym typeface="Manrope"/>
              </a:rPr>
              <a:t>These are gases in our air that trap heat from our sun, warming up our planet. Imagine these gases like a big blanket around Earth.</a:t>
            </a:r>
          </a:p>
        </p:txBody>
      </p:sp>
      <p:grpSp>
        <p:nvGrpSpPr>
          <p:cNvPr name="Group 6" id="6"/>
          <p:cNvGrpSpPr/>
          <p:nvPr/>
        </p:nvGrpSpPr>
        <p:grpSpPr>
          <a:xfrm rot="0">
            <a:off x="9378384" y="1028700"/>
            <a:ext cx="7880916" cy="8180194"/>
            <a:chOff x="0" y="0"/>
            <a:chExt cx="606793" cy="629836"/>
          </a:xfrm>
        </p:grpSpPr>
        <p:sp>
          <p:nvSpPr>
            <p:cNvPr name="Freeform 7" id="7"/>
            <p:cNvSpPr/>
            <p:nvPr/>
          </p:nvSpPr>
          <p:spPr>
            <a:xfrm flipH="false" flipV="false" rot="0">
              <a:off x="0" y="0"/>
              <a:ext cx="606793" cy="629836"/>
            </a:xfrm>
            <a:custGeom>
              <a:avLst/>
              <a:gdLst/>
              <a:ahLst/>
              <a:cxnLst/>
              <a:rect r="r" b="b" t="t" l="l"/>
              <a:pathLst>
                <a:path h="629836" w="606793">
                  <a:moveTo>
                    <a:pt x="0" y="0"/>
                  </a:moveTo>
                  <a:lnTo>
                    <a:pt x="606793" y="0"/>
                  </a:lnTo>
                  <a:lnTo>
                    <a:pt x="606793" y="629836"/>
                  </a:lnTo>
                  <a:lnTo>
                    <a:pt x="0" y="629836"/>
                  </a:lnTo>
                  <a:close/>
                </a:path>
              </a:pathLst>
            </a:custGeom>
            <a:blipFill>
              <a:blip r:embed="rId3"/>
              <a:stretch>
                <a:fillRect l="-55211" t="0" r="0" b="0"/>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6547ABFBE2F242AFD879277661EA10" ma:contentTypeVersion="18" ma:contentTypeDescription="Create a new document." ma:contentTypeScope="" ma:versionID="9829d805a1c60993912bb39660fe534f">
  <xsd:schema xmlns:xsd="http://www.w3.org/2001/XMLSchema" xmlns:xs="http://www.w3.org/2001/XMLSchema" xmlns:p="http://schemas.microsoft.com/office/2006/metadata/properties" xmlns:ns2="99f3c90c-8c54-43a3-ad5c-82c086fa7e8a" xmlns:ns3="4c038b8b-266e-4bb2-adf3-7514a4634f13" targetNamespace="http://schemas.microsoft.com/office/2006/metadata/properties" ma:root="true" ma:fieldsID="b9bde3c655fb0ba80fe715740468a878" ns2:_="" ns3:_="">
    <xsd:import namespace="99f3c90c-8c54-43a3-ad5c-82c086fa7e8a"/>
    <xsd:import namespace="4c038b8b-266e-4bb2-adf3-7514a4634f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c90c-8c54-43a3-ad5c-82c086fa7e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9585a93-df65-47db-8e10-c50681b0655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038b8b-266e-4bb2-adf3-7514a4634f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2914202-299b-41fd-a77e-c3a125e36b22}" ma:internalName="TaxCatchAll" ma:showField="CatchAllData" ma:web="4c038b8b-266e-4bb2-adf3-7514a4634f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f3c90c-8c54-43a3-ad5c-82c086fa7e8a">
      <Terms xmlns="http://schemas.microsoft.com/office/infopath/2007/PartnerControls"/>
    </lcf76f155ced4ddcb4097134ff3c332f>
    <TaxCatchAll xmlns="4c038b8b-266e-4bb2-adf3-7514a4634f13" xsi:nil="true"/>
  </documentManagement>
</p:properties>
</file>

<file path=customXml/itemProps1.xml><?xml version="1.0" encoding="utf-8"?>
<ds:datastoreItem xmlns:ds="http://schemas.openxmlformats.org/officeDocument/2006/customXml" ds:itemID="{4936ABEC-7F4C-4F32-BD2A-0B697BE56B6A}"/>
</file>

<file path=customXml/itemProps2.xml><?xml version="1.0" encoding="utf-8"?>
<ds:datastoreItem xmlns:ds="http://schemas.openxmlformats.org/officeDocument/2006/customXml" ds:itemID="{530179F4-25E3-4EC2-8A95-6DF64A25FB73}"/>
</file>

<file path=customXml/itemProps3.xml><?xml version="1.0" encoding="utf-8"?>
<ds:datastoreItem xmlns:ds="http://schemas.openxmlformats.org/officeDocument/2006/customXml" ds:itemID="{831266CC-405C-42EA-995D-1A603062CE6C}"/>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KS2</dc:title>
  <cp:revision>1</cp:revision>
  <dcterms:created xsi:type="dcterms:W3CDTF">2006-08-16T00:00:00Z</dcterms:created>
  <dcterms:modified xsi:type="dcterms:W3CDTF">2011-08-01T06:04:30Z</dcterms:modified>
  <dc:identifier>DAGWd0O8Ie4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0x0101004F6547ABFBE2F242AFD879277661EA10</vt:lpwstr>
  </property>
</Properties>
</file>